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4" roundtripDataSignature="AMtx7mh3rlSyF9hmPIIfuMFoy20yWyAR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4" name="Google Shape;164;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2" name="Google Shape;17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6" name="Google Shape;19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9" name="Google Shape;229;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5" name="Google Shape;255;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4" name="Google Shape;26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4" name="Google Shape;12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2" name="Google Shape;13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0" name="Google Shape;14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5" name="Shape 15"/>
        <p:cNvGrpSpPr/>
        <p:nvPr/>
      </p:nvGrpSpPr>
      <p:grpSpPr>
        <a:xfrm>
          <a:off x="0" y="0"/>
          <a:ext cx="0" cy="0"/>
          <a:chOff x="0" y="0"/>
          <a:chExt cx="0" cy="0"/>
        </a:xfrm>
      </p:grpSpPr>
      <p:sp>
        <p:nvSpPr>
          <p:cNvPr id="16" name="Google Shape;16;p2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縦書きテキスト" type="vertTx">
  <p:cSld name="VERTICAL_TEXT">
    <p:spTree>
      <p:nvGrpSpPr>
        <p:cNvPr id="72" name="Shape 72"/>
        <p:cNvGrpSpPr/>
        <p:nvPr/>
      </p:nvGrpSpPr>
      <p:grpSpPr>
        <a:xfrm>
          <a:off x="0" y="0"/>
          <a:ext cx="0" cy="0"/>
          <a:chOff x="0" y="0"/>
          <a:chExt cx="0" cy="0"/>
        </a:xfrm>
      </p:grpSpPr>
      <p:sp>
        <p:nvSpPr>
          <p:cNvPr id="73" name="Google Shape;73;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78" name="Shape 78"/>
        <p:cNvGrpSpPr/>
        <p:nvPr/>
      </p:nvGrpSpPr>
      <p:grpSpPr>
        <a:xfrm>
          <a:off x="0" y="0"/>
          <a:ext cx="0" cy="0"/>
          <a:chOff x="0" y="0"/>
          <a:chExt cx="0" cy="0"/>
        </a:xfrm>
      </p:grpSpPr>
      <p:sp>
        <p:nvSpPr>
          <p:cNvPr id="79" name="Google Shape;79;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21" name="Shape 21"/>
        <p:cNvGrpSpPr/>
        <p:nvPr/>
      </p:nvGrpSpPr>
      <p:grpSpPr>
        <a:xfrm>
          <a:off x="0" y="0"/>
          <a:ext cx="0" cy="0"/>
          <a:chOff x="0" y="0"/>
          <a:chExt cx="0" cy="0"/>
        </a:xfrm>
      </p:grpSpPr>
      <p:sp>
        <p:nvSpPr>
          <p:cNvPr id="22" name="Google Shape;22;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26" name="Shape 26"/>
        <p:cNvGrpSpPr/>
        <p:nvPr/>
      </p:nvGrpSpPr>
      <p:grpSpPr>
        <a:xfrm>
          <a:off x="0" y="0"/>
          <a:ext cx="0" cy="0"/>
          <a:chOff x="0" y="0"/>
          <a:chExt cx="0" cy="0"/>
        </a:xfrm>
      </p:grpSpPr>
      <p:sp>
        <p:nvSpPr>
          <p:cNvPr id="27" name="Google Shape;27;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32" name="Shape 32"/>
        <p:cNvGrpSpPr/>
        <p:nvPr/>
      </p:nvGrpSpPr>
      <p:grpSpPr>
        <a:xfrm>
          <a:off x="0" y="0"/>
          <a:ext cx="0" cy="0"/>
          <a:chOff x="0" y="0"/>
          <a:chExt cx="0" cy="0"/>
        </a:xfrm>
      </p:grpSpPr>
      <p:sp>
        <p:nvSpPr>
          <p:cNvPr id="33" name="Google Shape;33;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5" name="Google Shape;3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38" name="Shape 38"/>
        <p:cNvGrpSpPr/>
        <p:nvPr/>
      </p:nvGrpSpPr>
      <p:grpSpPr>
        <a:xfrm>
          <a:off x="0" y="0"/>
          <a:ext cx="0" cy="0"/>
          <a:chOff x="0" y="0"/>
          <a:chExt cx="0" cy="0"/>
        </a:xfrm>
      </p:grpSpPr>
      <p:sp>
        <p:nvSpPr>
          <p:cNvPr id="39" name="Google Shape;39;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45" name="Shape 45"/>
        <p:cNvGrpSpPr/>
        <p:nvPr/>
      </p:nvGrpSpPr>
      <p:grpSpPr>
        <a:xfrm>
          <a:off x="0" y="0"/>
          <a:ext cx="0" cy="0"/>
          <a:chOff x="0" y="0"/>
          <a:chExt cx="0" cy="0"/>
        </a:xfrm>
      </p:grpSpPr>
      <p:sp>
        <p:nvSpPr>
          <p:cNvPr id="46" name="Google Shape;46;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54" name="Shape 54"/>
        <p:cNvGrpSpPr/>
        <p:nvPr/>
      </p:nvGrpSpPr>
      <p:grpSpPr>
        <a:xfrm>
          <a:off x="0" y="0"/>
          <a:ext cx="0" cy="0"/>
          <a:chOff x="0" y="0"/>
          <a:chExt cx="0" cy="0"/>
        </a:xfrm>
      </p:grpSpPr>
      <p:sp>
        <p:nvSpPr>
          <p:cNvPr id="55" name="Google Shape;5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コンテンツ" type="objTx">
  <p:cSld name="OBJECT_WITH_CAPTION_TEXT">
    <p:spTree>
      <p:nvGrpSpPr>
        <p:cNvPr id="58" name="Shape 58"/>
        <p:cNvGrpSpPr/>
        <p:nvPr/>
      </p:nvGrpSpPr>
      <p:grpSpPr>
        <a:xfrm>
          <a:off x="0" y="0"/>
          <a:ext cx="0" cy="0"/>
          <a:chOff x="0" y="0"/>
          <a:chExt cx="0" cy="0"/>
        </a:xfrm>
      </p:grpSpPr>
      <p:sp>
        <p:nvSpPr>
          <p:cNvPr id="59" name="Google Shape;59;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65" name="Shape 65"/>
        <p:cNvGrpSpPr/>
        <p:nvPr/>
      </p:nvGrpSpPr>
      <p:grpSpPr>
        <a:xfrm>
          <a:off x="0" y="0"/>
          <a:ext cx="0" cy="0"/>
          <a:chOff x="0" y="0"/>
          <a:chExt cx="0" cy="0"/>
        </a:xfrm>
      </p:grpSpPr>
      <p:sp>
        <p:nvSpPr>
          <p:cNvPr id="66" name="Google Shape;66;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8"/>
          <p:cNvSpPr/>
          <p:nvPr>
            <p:ph idx="2" type="pic"/>
          </p:nvPr>
        </p:nvSpPr>
        <p:spPr>
          <a:xfrm>
            <a:off x="5183188" y="987425"/>
            <a:ext cx="6172200" cy="4873625"/>
          </a:xfrm>
          <a:prstGeom prst="rect">
            <a:avLst/>
          </a:prstGeom>
          <a:noFill/>
          <a:ln>
            <a:noFill/>
          </a:ln>
        </p:spPr>
      </p:sp>
      <p:sp>
        <p:nvSpPr>
          <p:cNvPr id="68" name="Google Shape;68;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Arial"/>
              <a:buNone/>
            </a:pPr>
            <a:r>
              <a:rPr lang="ja-JP">
                <a:latin typeface="Arial"/>
                <a:ea typeface="Arial"/>
                <a:cs typeface="Arial"/>
                <a:sym typeface="Arial"/>
              </a:rPr>
              <a:t>事例募集</a:t>
            </a:r>
            <a:endParaRPr/>
          </a:p>
        </p:txBody>
      </p:sp>
      <p:sp>
        <p:nvSpPr>
          <p:cNvPr id="89" name="Google Shape;89;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latin typeface="Arial"/>
              <a:ea typeface="Arial"/>
              <a:cs typeface="Arial"/>
              <a:sym typeface="Arial"/>
            </a:endParaRPr>
          </a:p>
        </p:txBody>
      </p:sp>
      <p:sp>
        <p:nvSpPr>
          <p:cNvPr id="90" name="Google Shape;90;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91" name="Google Shape;91;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事例作成の手順⑤</a:t>
            </a:r>
            <a:endParaRPr>
              <a:latin typeface="Arial"/>
              <a:ea typeface="Arial"/>
              <a:cs typeface="Arial"/>
              <a:sym typeface="Arial"/>
            </a:endParaRPr>
          </a:p>
        </p:txBody>
      </p:sp>
      <p:sp>
        <p:nvSpPr>
          <p:cNvPr id="159" name="Google Shape;159;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「対策」を「評価」しましょう。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「仮説」が必要になります。</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「対策」を実施することで「こうなる」「こう変わる」を考えを定性的評価よりも定量的評価を行うことを心がけましょう。</a:t>
            </a:r>
            <a:endParaRPr/>
          </a:p>
        </p:txBody>
      </p:sp>
      <p:sp>
        <p:nvSpPr>
          <p:cNvPr id="160" name="Google Shape;16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61" name="Google Shape;16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事例作成の手順⑥</a:t>
            </a:r>
            <a:endParaRPr>
              <a:latin typeface="Arial"/>
              <a:ea typeface="Arial"/>
              <a:cs typeface="Arial"/>
              <a:sym typeface="Arial"/>
            </a:endParaRPr>
          </a:p>
        </p:txBody>
      </p:sp>
      <p:sp>
        <p:nvSpPr>
          <p:cNvPr id="167" name="Google Shape;16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「問題」「課題」「対策」の整理ができた後に、「概要」を書きましょう。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事例全体を簡素に記載する必要があります。</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一度ざっと書いてから、冗長な単語を削っていき、「問題」「課題」「対策」と矛盾がないかを見直しましょう。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組み込みなどの業種、チーム規模、立場などの「背景」は「概要」から切り離し、「はじめに（Introduction）」としてまとめましょう。</a:t>
            </a:r>
            <a:endParaRPr/>
          </a:p>
          <a:p>
            <a:pPr indent="0" lvl="0" marL="0" rtl="0" algn="l">
              <a:lnSpc>
                <a:spcPct val="90000"/>
              </a:lnSpc>
              <a:spcBef>
                <a:spcPts val="1000"/>
              </a:spcBef>
              <a:spcAft>
                <a:spcPts val="0"/>
              </a:spcAft>
              <a:buClr>
                <a:schemeClr val="dk1"/>
              </a:buClr>
              <a:buSzPts val="2800"/>
              <a:buNone/>
            </a:pPr>
            <a:r>
              <a:t/>
            </a:r>
            <a:endParaRPr>
              <a:latin typeface="Arial"/>
              <a:ea typeface="Arial"/>
              <a:cs typeface="Arial"/>
              <a:sym typeface="Arial"/>
            </a:endParaRPr>
          </a:p>
        </p:txBody>
      </p:sp>
      <p:sp>
        <p:nvSpPr>
          <p:cNvPr id="168" name="Google Shape;168;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69" name="Google Shape;169;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事例作成の手順⑦</a:t>
            </a:r>
            <a:endParaRPr>
              <a:latin typeface="Arial"/>
              <a:ea typeface="Arial"/>
              <a:cs typeface="Arial"/>
              <a:sym typeface="Arial"/>
            </a:endParaRPr>
          </a:p>
        </p:txBody>
      </p:sp>
      <p:sp>
        <p:nvSpPr>
          <p:cNvPr id="175" name="Google Shape;175;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参考にした書籍、論文、事例を記載しましょう。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参考文献はブログでもかまいません。</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用語の説明や詳細は、参考文献を使うことで簡潔に書くことを助けてくれます。</a:t>
            </a:r>
            <a:endParaRPr>
              <a:latin typeface="Arial"/>
              <a:ea typeface="Arial"/>
              <a:cs typeface="Arial"/>
              <a:sym typeface="Arial"/>
            </a:endParaRPr>
          </a:p>
        </p:txBody>
      </p:sp>
      <p:sp>
        <p:nvSpPr>
          <p:cNvPr id="176" name="Google Shape;17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77" name="Google Shape;17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事例作成の手順⑧</a:t>
            </a:r>
            <a:endParaRPr>
              <a:latin typeface="Arial"/>
              <a:ea typeface="Arial"/>
              <a:cs typeface="Arial"/>
              <a:sym typeface="Arial"/>
            </a:endParaRPr>
          </a:p>
        </p:txBody>
      </p:sp>
      <p:sp>
        <p:nvSpPr>
          <p:cNvPr id="183" name="Google Shape;183;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章構成に合わせて並べてみよう。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章構成の例</a:t>
            </a:r>
            <a:endParaRPr/>
          </a:p>
        </p:txBody>
      </p:sp>
      <p:sp>
        <p:nvSpPr>
          <p:cNvPr id="184" name="Google Shape;184;p13"/>
          <p:cNvSpPr/>
          <p:nvPr/>
        </p:nvSpPr>
        <p:spPr>
          <a:xfrm>
            <a:off x="1810107" y="2851254"/>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タイトル</a:t>
            </a:r>
            <a:endParaRPr b="0" i="0" sz="1400" u="none" cap="none" strike="noStrike">
              <a:solidFill>
                <a:srgbClr val="000000"/>
              </a:solidFill>
              <a:latin typeface="Arial"/>
              <a:ea typeface="Arial"/>
              <a:cs typeface="Arial"/>
              <a:sym typeface="Arial"/>
            </a:endParaRPr>
          </a:p>
        </p:txBody>
      </p:sp>
      <p:sp>
        <p:nvSpPr>
          <p:cNvPr id="185" name="Google Shape;185;p13"/>
          <p:cNvSpPr/>
          <p:nvPr/>
        </p:nvSpPr>
        <p:spPr>
          <a:xfrm>
            <a:off x="1810095" y="3278472"/>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はじめに</a:t>
            </a:r>
            <a:endParaRPr b="0" i="0" sz="1400" u="none" cap="none" strike="noStrike">
              <a:solidFill>
                <a:srgbClr val="000000"/>
              </a:solidFill>
              <a:latin typeface="Arial"/>
              <a:ea typeface="Arial"/>
              <a:cs typeface="Arial"/>
              <a:sym typeface="Arial"/>
            </a:endParaRPr>
          </a:p>
        </p:txBody>
      </p:sp>
      <p:sp>
        <p:nvSpPr>
          <p:cNvPr id="186" name="Google Shape;186;p13"/>
          <p:cNvSpPr/>
          <p:nvPr/>
        </p:nvSpPr>
        <p:spPr>
          <a:xfrm>
            <a:off x="1810095" y="3704301"/>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概要</a:t>
            </a:r>
            <a:endParaRPr b="0" i="0" sz="2400" u="none" cap="none" strike="noStrike">
              <a:solidFill>
                <a:schemeClr val="dk1"/>
              </a:solidFill>
              <a:latin typeface="Arial"/>
              <a:ea typeface="Arial"/>
              <a:cs typeface="Arial"/>
              <a:sym typeface="Arial"/>
            </a:endParaRPr>
          </a:p>
        </p:txBody>
      </p:sp>
      <p:sp>
        <p:nvSpPr>
          <p:cNvPr id="187" name="Google Shape;187;p13"/>
          <p:cNvSpPr/>
          <p:nvPr/>
        </p:nvSpPr>
        <p:spPr>
          <a:xfrm>
            <a:off x="1810095" y="4125915"/>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問題提起</a:t>
            </a:r>
            <a:endParaRPr b="0" i="0" sz="2400" u="none" cap="none" strike="noStrike">
              <a:solidFill>
                <a:schemeClr val="dk1"/>
              </a:solidFill>
              <a:latin typeface="Arial"/>
              <a:ea typeface="Arial"/>
              <a:cs typeface="Arial"/>
              <a:sym typeface="Arial"/>
            </a:endParaRPr>
          </a:p>
        </p:txBody>
      </p:sp>
      <p:sp>
        <p:nvSpPr>
          <p:cNvPr id="188" name="Google Shape;188;p13"/>
          <p:cNvSpPr/>
          <p:nvPr/>
        </p:nvSpPr>
        <p:spPr>
          <a:xfrm>
            <a:off x="1810104" y="4552815"/>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個々の問題に対する課題を示す</a:t>
            </a:r>
            <a:endParaRPr b="0" i="0" sz="1400" u="none" cap="none" strike="noStrike">
              <a:solidFill>
                <a:srgbClr val="000000"/>
              </a:solidFill>
              <a:latin typeface="Arial"/>
              <a:ea typeface="Arial"/>
              <a:cs typeface="Arial"/>
              <a:sym typeface="Arial"/>
            </a:endParaRPr>
          </a:p>
        </p:txBody>
      </p:sp>
      <p:sp>
        <p:nvSpPr>
          <p:cNvPr id="189" name="Google Shape;189;p13"/>
          <p:cNvSpPr/>
          <p:nvPr/>
        </p:nvSpPr>
        <p:spPr>
          <a:xfrm>
            <a:off x="1810095" y="4981112"/>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個々の課題に対する対策を示す</a:t>
            </a:r>
            <a:endParaRPr b="0" i="0" sz="1400" u="none" cap="none" strike="noStrike">
              <a:solidFill>
                <a:srgbClr val="000000"/>
              </a:solidFill>
              <a:latin typeface="Arial"/>
              <a:ea typeface="Arial"/>
              <a:cs typeface="Arial"/>
              <a:sym typeface="Arial"/>
            </a:endParaRPr>
          </a:p>
        </p:txBody>
      </p:sp>
      <p:sp>
        <p:nvSpPr>
          <p:cNvPr id="190" name="Google Shape;190;p13"/>
          <p:cNvSpPr/>
          <p:nvPr/>
        </p:nvSpPr>
        <p:spPr>
          <a:xfrm>
            <a:off x="1810095" y="5409409"/>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結果・まとめ</a:t>
            </a:r>
            <a:endParaRPr b="0" i="0" sz="2400" u="none" cap="none" strike="noStrike">
              <a:solidFill>
                <a:schemeClr val="dk1"/>
              </a:solidFill>
              <a:latin typeface="Arial"/>
              <a:ea typeface="Arial"/>
              <a:cs typeface="Arial"/>
              <a:sym typeface="Arial"/>
            </a:endParaRPr>
          </a:p>
        </p:txBody>
      </p:sp>
      <p:sp>
        <p:nvSpPr>
          <p:cNvPr id="191" name="Google Shape;191;p13"/>
          <p:cNvSpPr/>
          <p:nvPr/>
        </p:nvSpPr>
        <p:spPr>
          <a:xfrm>
            <a:off x="1810094" y="5841071"/>
            <a:ext cx="5184821" cy="431142"/>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ja-JP" sz="2400" u="none" cap="none" strike="noStrike">
                <a:solidFill>
                  <a:schemeClr val="dk1"/>
                </a:solidFill>
                <a:latin typeface="Arial"/>
                <a:ea typeface="Arial"/>
                <a:cs typeface="Arial"/>
                <a:sym typeface="Arial"/>
              </a:rPr>
              <a:t>参考文献</a:t>
            </a:r>
            <a:endParaRPr b="0" i="0" sz="2400" u="none" cap="none" strike="noStrike">
              <a:solidFill>
                <a:schemeClr val="dk1"/>
              </a:solidFill>
              <a:latin typeface="Arial"/>
              <a:ea typeface="Arial"/>
              <a:cs typeface="Arial"/>
              <a:sym typeface="Arial"/>
            </a:endParaRPr>
          </a:p>
        </p:txBody>
      </p:sp>
      <p:sp>
        <p:nvSpPr>
          <p:cNvPr id="192" name="Google Shape;19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93" name="Google Shape;19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4"/>
          <p:cNvSpPr txBox="1"/>
          <p:nvPr>
            <p:ph type="title"/>
          </p:nvPr>
        </p:nvSpPr>
        <p:spPr>
          <a:xfrm>
            <a:off x="838200" y="2082497"/>
            <a:ext cx="10515600" cy="2009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テンプレート</a:t>
            </a:r>
            <a:endParaRPr>
              <a:latin typeface="Arial"/>
              <a:ea typeface="Arial"/>
              <a:cs typeface="Arial"/>
              <a:sym typeface="Arial"/>
            </a:endParaRPr>
          </a:p>
          <a:p>
            <a:pPr indent="0" lvl="0" marL="0" rtl="0" algn="l">
              <a:lnSpc>
                <a:spcPct val="90000"/>
              </a:lnSpc>
              <a:spcBef>
                <a:spcPts val="0"/>
              </a:spcBef>
              <a:spcAft>
                <a:spcPts val="0"/>
              </a:spcAft>
              <a:buClr>
                <a:schemeClr val="dk1"/>
              </a:buClr>
              <a:buSzPts val="4400"/>
              <a:buFont typeface="Arial"/>
              <a:buNone/>
            </a:pPr>
            <a:r>
              <a:t/>
            </a:r>
            <a:endParaRPr/>
          </a:p>
          <a:p>
            <a:pPr indent="0" lvl="0" marL="0" rtl="0" algn="l">
              <a:lnSpc>
                <a:spcPct val="90000"/>
              </a:lnSpc>
              <a:spcBef>
                <a:spcPts val="0"/>
              </a:spcBef>
              <a:spcAft>
                <a:spcPts val="0"/>
              </a:spcAft>
              <a:buClr>
                <a:schemeClr val="dk1"/>
              </a:buClr>
              <a:buSzPts val="4400"/>
              <a:buFont typeface="Arial"/>
              <a:buNone/>
            </a:pPr>
            <a:r>
              <a:rPr lang="ja-JP" sz="2400"/>
              <a:t>本ページ以降の内容を記載の上2024/5/17(金)までにご提出お願いします。</a:t>
            </a:r>
            <a:endParaRPr sz="2400"/>
          </a:p>
        </p:txBody>
      </p:sp>
      <p:sp>
        <p:nvSpPr>
          <p:cNvPr id="199" name="Google Shape;19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200" name="Google Shape;20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21472"/>
              <a:buFont typeface="Arial"/>
              <a:buNone/>
            </a:pPr>
            <a:r>
              <a:rPr lang="ja-JP" sz="3622">
                <a:latin typeface="Arial"/>
                <a:ea typeface="Arial"/>
                <a:cs typeface="Arial"/>
                <a:sym typeface="Arial"/>
              </a:rPr>
              <a:t>「問題」「課題」「対策」テンプレート</a:t>
            </a:r>
            <a:br>
              <a:rPr lang="ja-JP" sz="3622">
                <a:latin typeface="Arial"/>
                <a:ea typeface="Arial"/>
                <a:cs typeface="Arial"/>
                <a:sym typeface="Arial"/>
              </a:rPr>
            </a:br>
            <a:r>
              <a:rPr lang="ja-JP" sz="3622">
                <a:latin typeface="Arial"/>
                <a:ea typeface="Arial"/>
                <a:cs typeface="Arial"/>
                <a:sym typeface="Arial"/>
              </a:rPr>
              <a:t>※必要に応じて課題、対策の数は調整してください</a:t>
            </a:r>
            <a:br>
              <a:rPr lang="ja-JP">
                <a:latin typeface="Arial"/>
                <a:ea typeface="Arial"/>
                <a:cs typeface="Arial"/>
                <a:sym typeface="Arial"/>
              </a:rPr>
            </a:br>
            <a:endParaRPr>
              <a:latin typeface="Arial"/>
              <a:ea typeface="Arial"/>
              <a:cs typeface="Arial"/>
              <a:sym typeface="Arial"/>
            </a:endParaRPr>
          </a:p>
        </p:txBody>
      </p:sp>
      <p:sp>
        <p:nvSpPr>
          <p:cNvPr id="206" name="Google Shape;206;p15"/>
          <p:cNvSpPr/>
          <p:nvPr/>
        </p:nvSpPr>
        <p:spPr>
          <a:xfrm>
            <a:off x="353568" y="1635403"/>
            <a:ext cx="3124738" cy="4693679"/>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問題</a:t>
            </a:r>
            <a:endParaRPr b="0" i="0" sz="1400" u="none" cap="none" strike="noStrike">
              <a:solidFill>
                <a:srgbClr val="000000"/>
              </a:solidFill>
              <a:latin typeface="Arial"/>
              <a:ea typeface="Arial"/>
              <a:cs typeface="Arial"/>
              <a:sym typeface="Arial"/>
            </a:endParaRPr>
          </a:p>
        </p:txBody>
      </p:sp>
      <p:sp>
        <p:nvSpPr>
          <p:cNvPr id="207" name="Google Shape;207;p15"/>
          <p:cNvSpPr/>
          <p:nvPr/>
        </p:nvSpPr>
        <p:spPr>
          <a:xfrm>
            <a:off x="4285129" y="1644828"/>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sp>
        <p:nvSpPr>
          <p:cNvPr id="208" name="Google Shape;208;p15"/>
          <p:cNvSpPr/>
          <p:nvPr/>
        </p:nvSpPr>
        <p:spPr>
          <a:xfrm>
            <a:off x="4285129" y="3268693"/>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sp>
        <p:nvSpPr>
          <p:cNvPr id="209" name="Google Shape;209;p15"/>
          <p:cNvSpPr/>
          <p:nvPr/>
        </p:nvSpPr>
        <p:spPr>
          <a:xfrm>
            <a:off x="4285129" y="4890718"/>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cxnSp>
        <p:nvCxnSpPr>
          <p:cNvPr id="210" name="Google Shape;210;p15"/>
          <p:cNvCxnSpPr>
            <a:stCxn id="206" idx="3"/>
            <a:endCxn id="207" idx="1"/>
          </p:cNvCxnSpPr>
          <p:nvPr/>
        </p:nvCxnSpPr>
        <p:spPr>
          <a:xfrm flipH="1" rot="10800000">
            <a:off x="3478306" y="2360143"/>
            <a:ext cx="806700" cy="1622100"/>
          </a:xfrm>
          <a:prstGeom prst="straightConnector1">
            <a:avLst/>
          </a:prstGeom>
          <a:noFill/>
          <a:ln cap="flat" cmpd="sng" w="12700">
            <a:solidFill>
              <a:schemeClr val="dk1"/>
            </a:solidFill>
            <a:prstDash val="solid"/>
            <a:miter lim="800000"/>
            <a:headEnd len="sm" w="sm" type="none"/>
            <a:tailEnd len="med" w="med" type="triangle"/>
          </a:ln>
        </p:spPr>
      </p:cxnSp>
      <p:cxnSp>
        <p:nvCxnSpPr>
          <p:cNvPr id="211" name="Google Shape;211;p15"/>
          <p:cNvCxnSpPr>
            <a:stCxn id="206" idx="3"/>
            <a:endCxn id="208" idx="1"/>
          </p:cNvCxnSpPr>
          <p:nvPr/>
        </p:nvCxnSpPr>
        <p:spPr>
          <a:xfrm>
            <a:off x="3478306" y="3982243"/>
            <a:ext cx="806700" cy="1800"/>
          </a:xfrm>
          <a:prstGeom prst="straightConnector1">
            <a:avLst/>
          </a:prstGeom>
          <a:noFill/>
          <a:ln cap="flat" cmpd="sng" w="12700">
            <a:solidFill>
              <a:schemeClr val="dk1"/>
            </a:solidFill>
            <a:prstDash val="solid"/>
            <a:miter lim="800000"/>
            <a:headEnd len="sm" w="sm" type="none"/>
            <a:tailEnd len="med" w="med" type="triangle"/>
          </a:ln>
        </p:spPr>
      </p:cxnSp>
      <p:cxnSp>
        <p:nvCxnSpPr>
          <p:cNvPr id="212" name="Google Shape;212;p15"/>
          <p:cNvCxnSpPr>
            <a:stCxn id="206" idx="3"/>
            <a:endCxn id="209" idx="1"/>
          </p:cNvCxnSpPr>
          <p:nvPr/>
        </p:nvCxnSpPr>
        <p:spPr>
          <a:xfrm>
            <a:off x="3478306" y="3982243"/>
            <a:ext cx="806700" cy="1623900"/>
          </a:xfrm>
          <a:prstGeom prst="straightConnector1">
            <a:avLst/>
          </a:prstGeom>
          <a:noFill/>
          <a:ln cap="flat" cmpd="sng" w="12700">
            <a:solidFill>
              <a:schemeClr val="dk1"/>
            </a:solidFill>
            <a:prstDash val="solid"/>
            <a:miter lim="800000"/>
            <a:headEnd len="sm" w="sm" type="none"/>
            <a:tailEnd len="med" w="med" type="triangle"/>
          </a:ln>
        </p:spPr>
      </p:cxnSp>
      <p:cxnSp>
        <p:nvCxnSpPr>
          <p:cNvPr id="213" name="Google Shape;213;p15"/>
          <p:cNvCxnSpPr>
            <a:stCxn id="207" idx="3"/>
            <a:endCxn id="214" idx="1"/>
          </p:cNvCxnSpPr>
          <p:nvPr/>
        </p:nvCxnSpPr>
        <p:spPr>
          <a:xfrm flipH="1" rot="10800000">
            <a:off x="7152402" y="2186218"/>
            <a:ext cx="732600" cy="174000"/>
          </a:xfrm>
          <a:prstGeom prst="straightConnector1">
            <a:avLst/>
          </a:prstGeom>
          <a:noFill/>
          <a:ln cap="flat" cmpd="sng" w="12700">
            <a:solidFill>
              <a:schemeClr val="dk1"/>
            </a:solidFill>
            <a:prstDash val="solid"/>
            <a:miter lim="800000"/>
            <a:headEnd len="sm" w="sm" type="none"/>
            <a:tailEnd len="med" w="med" type="triangle"/>
          </a:ln>
        </p:spPr>
      </p:cxnSp>
      <p:cxnSp>
        <p:nvCxnSpPr>
          <p:cNvPr id="215" name="Google Shape;215;p15"/>
          <p:cNvCxnSpPr>
            <a:stCxn id="208" idx="3"/>
            <a:endCxn id="216" idx="1"/>
          </p:cNvCxnSpPr>
          <p:nvPr/>
        </p:nvCxnSpPr>
        <p:spPr>
          <a:xfrm flipH="1" rot="10800000">
            <a:off x="7152402" y="3806183"/>
            <a:ext cx="732600" cy="177900"/>
          </a:xfrm>
          <a:prstGeom prst="straightConnector1">
            <a:avLst/>
          </a:prstGeom>
          <a:noFill/>
          <a:ln cap="flat" cmpd="sng" w="12700">
            <a:solidFill>
              <a:schemeClr val="dk1"/>
            </a:solidFill>
            <a:prstDash val="solid"/>
            <a:miter lim="800000"/>
            <a:headEnd len="sm" w="sm" type="none"/>
            <a:tailEnd len="med" w="med" type="triangle"/>
          </a:ln>
        </p:spPr>
      </p:cxnSp>
      <p:cxnSp>
        <p:nvCxnSpPr>
          <p:cNvPr id="217" name="Google Shape;217;p15"/>
          <p:cNvCxnSpPr>
            <a:stCxn id="209" idx="3"/>
            <a:endCxn id="218" idx="1"/>
          </p:cNvCxnSpPr>
          <p:nvPr/>
        </p:nvCxnSpPr>
        <p:spPr>
          <a:xfrm flipH="1" rot="10800000">
            <a:off x="7152402" y="5439908"/>
            <a:ext cx="732600" cy="166200"/>
          </a:xfrm>
          <a:prstGeom prst="straightConnector1">
            <a:avLst/>
          </a:prstGeom>
          <a:noFill/>
          <a:ln cap="flat" cmpd="sng" w="12700">
            <a:solidFill>
              <a:schemeClr val="dk1"/>
            </a:solidFill>
            <a:prstDash val="solid"/>
            <a:miter lim="800000"/>
            <a:headEnd len="sm" w="sm" type="none"/>
            <a:tailEnd len="med" w="med" type="triangle"/>
          </a:ln>
        </p:spPr>
      </p:cxnSp>
      <p:sp>
        <p:nvSpPr>
          <p:cNvPr id="218" name="Google Shape;218;p15"/>
          <p:cNvSpPr/>
          <p:nvPr/>
        </p:nvSpPr>
        <p:spPr>
          <a:xfrm>
            <a:off x="7884995" y="4889206"/>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14" name="Google Shape;214;p15"/>
          <p:cNvSpPr/>
          <p:nvPr/>
        </p:nvSpPr>
        <p:spPr>
          <a:xfrm>
            <a:off x="7884994" y="1635441"/>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16" name="Google Shape;216;p15"/>
          <p:cNvSpPr/>
          <p:nvPr/>
        </p:nvSpPr>
        <p:spPr>
          <a:xfrm>
            <a:off x="7884996" y="3255627"/>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19" name="Google Shape;219;p15"/>
          <p:cNvSpPr/>
          <p:nvPr/>
        </p:nvSpPr>
        <p:spPr>
          <a:xfrm>
            <a:off x="8617590" y="3622027"/>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20" name="Google Shape;220;p15"/>
          <p:cNvSpPr/>
          <p:nvPr/>
        </p:nvSpPr>
        <p:spPr>
          <a:xfrm>
            <a:off x="8617591" y="5221749"/>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21" name="Google Shape;221;p15"/>
          <p:cNvSpPr/>
          <p:nvPr/>
        </p:nvSpPr>
        <p:spPr>
          <a:xfrm>
            <a:off x="8617591" y="2022306"/>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cxnSp>
        <p:nvCxnSpPr>
          <p:cNvPr id="222" name="Google Shape;222;p15"/>
          <p:cNvCxnSpPr>
            <a:stCxn id="208" idx="3"/>
            <a:endCxn id="219" idx="1"/>
          </p:cNvCxnSpPr>
          <p:nvPr/>
        </p:nvCxnSpPr>
        <p:spPr>
          <a:xfrm>
            <a:off x="7152402" y="3984083"/>
            <a:ext cx="1465200" cy="188700"/>
          </a:xfrm>
          <a:prstGeom prst="straightConnector1">
            <a:avLst/>
          </a:prstGeom>
          <a:noFill/>
          <a:ln cap="flat" cmpd="sng" w="12700">
            <a:solidFill>
              <a:schemeClr val="dk1"/>
            </a:solidFill>
            <a:prstDash val="solid"/>
            <a:miter lim="800000"/>
            <a:headEnd len="sm" w="sm" type="none"/>
            <a:tailEnd len="med" w="med" type="triangle"/>
          </a:ln>
        </p:spPr>
      </p:cxnSp>
      <p:cxnSp>
        <p:nvCxnSpPr>
          <p:cNvPr id="223" name="Google Shape;223;p15"/>
          <p:cNvCxnSpPr>
            <a:stCxn id="209" idx="3"/>
            <a:endCxn id="220" idx="1"/>
          </p:cNvCxnSpPr>
          <p:nvPr/>
        </p:nvCxnSpPr>
        <p:spPr>
          <a:xfrm>
            <a:off x="7152402" y="5606108"/>
            <a:ext cx="1465200" cy="166200"/>
          </a:xfrm>
          <a:prstGeom prst="straightConnector1">
            <a:avLst/>
          </a:prstGeom>
          <a:noFill/>
          <a:ln cap="flat" cmpd="sng" w="12700">
            <a:solidFill>
              <a:schemeClr val="dk1"/>
            </a:solidFill>
            <a:prstDash val="solid"/>
            <a:miter lim="800000"/>
            <a:headEnd len="sm" w="sm" type="none"/>
            <a:tailEnd len="med" w="med" type="triangle"/>
          </a:ln>
        </p:spPr>
      </p:cxnSp>
      <p:cxnSp>
        <p:nvCxnSpPr>
          <p:cNvPr id="224" name="Google Shape;224;p15"/>
          <p:cNvCxnSpPr>
            <a:stCxn id="207" idx="3"/>
            <a:endCxn id="221" idx="1"/>
          </p:cNvCxnSpPr>
          <p:nvPr/>
        </p:nvCxnSpPr>
        <p:spPr>
          <a:xfrm>
            <a:off x="7152402" y="2360218"/>
            <a:ext cx="1465200" cy="212700"/>
          </a:xfrm>
          <a:prstGeom prst="straightConnector1">
            <a:avLst/>
          </a:prstGeom>
          <a:noFill/>
          <a:ln cap="flat" cmpd="sng" w="12700">
            <a:solidFill>
              <a:schemeClr val="dk1"/>
            </a:solidFill>
            <a:prstDash val="solid"/>
            <a:miter lim="800000"/>
            <a:headEnd len="sm" w="sm" type="none"/>
            <a:tailEnd len="med" w="med" type="triangle"/>
          </a:ln>
        </p:spPr>
      </p:cxnSp>
      <p:sp>
        <p:nvSpPr>
          <p:cNvPr id="225" name="Google Shape;225;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226" name="Google Shape;226;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Arial"/>
              <a:buNone/>
            </a:pPr>
            <a:r>
              <a:rPr lang="ja-JP" sz="3250">
                <a:latin typeface="Arial"/>
                <a:ea typeface="Arial"/>
                <a:cs typeface="Arial"/>
                <a:sym typeface="Arial"/>
              </a:rPr>
              <a:t>「問題」「課題」「対策」テンプレート</a:t>
            </a:r>
            <a:br>
              <a:rPr lang="ja-JP" sz="3250">
                <a:latin typeface="Arial"/>
                <a:ea typeface="Arial"/>
                <a:cs typeface="Arial"/>
                <a:sym typeface="Arial"/>
              </a:rPr>
            </a:br>
            <a:r>
              <a:rPr lang="ja-JP" sz="3250">
                <a:latin typeface="Arial"/>
                <a:ea typeface="Arial"/>
                <a:cs typeface="Arial"/>
                <a:sym typeface="Arial"/>
              </a:rPr>
              <a:t>※必要に応じて課題、対策の数は調整してください</a:t>
            </a:r>
            <a:br>
              <a:rPr lang="ja-JP" sz="3250">
                <a:latin typeface="Arial"/>
                <a:ea typeface="Arial"/>
                <a:cs typeface="Arial"/>
                <a:sym typeface="Arial"/>
              </a:rPr>
            </a:br>
            <a:endParaRPr sz="3250">
              <a:latin typeface="Arial"/>
              <a:ea typeface="Arial"/>
              <a:cs typeface="Arial"/>
              <a:sym typeface="Arial"/>
            </a:endParaRPr>
          </a:p>
        </p:txBody>
      </p:sp>
      <p:sp>
        <p:nvSpPr>
          <p:cNvPr id="232" name="Google Shape;232;p16"/>
          <p:cNvSpPr/>
          <p:nvPr/>
        </p:nvSpPr>
        <p:spPr>
          <a:xfrm>
            <a:off x="353568" y="1635403"/>
            <a:ext cx="3124738" cy="4693679"/>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問題</a:t>
            </a:r>
            <a:endParaRPr b="0" i="0" sz="1400" u="none" cap="none" strike="noStrike">
              <a:solidFill>
                <a:srgbClr val="000000"/>
              </a:solidFill>
              <a:latin typeface="Arial"/>
              <a:ea typeface="Arial"/>
              <a:cs typeface="Arial"/>
              <a:sym typeface="Arial"/>
            </a:endParaRPr>
          </a:p>
        </p:txBody>
      </p:sp>
      <p:sp>
        <p:nvSpPr>
          <p:cNvPr id="233" name="Google Shape;233;p16"/>
          <p:cNvSpPr/>
          <p:nvPr/>
        </p:nvSpPr>
        <p:spPr>
          <a:xfrm>
            <a:off x="4285129" y="1644828"/>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sp>
        <p:nvSpPr>
          <p:cNvPr id="234" name="Google Shape;234;p16"/>
          <p:cNvSpPr/>
          <p:nvPr/>
        </p:nvSpPr>
        <p:spPr>
          <a:xfrm>
            <a:off x="4285129" y="3268693"/>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sp>
        <p:nvSpPr>
          <p:cNvPr id="235" name="Google Shape;235;p16"/>
          <p:cNvSpPr/>
          <p:nvPr/>
        </p:nvSpPr>
        <p:spPr>
          <a:xfrm>
            <a:off x="4285129" y="4890718"/>
            <a:ext cx="2867273" cy="14307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課題</a:t>
            </a:r>
            <a:endParaRPr b="0" i="0" sz="1400" u="none" cap="none" strike="noStrike">
              <a:solidFill>
                <a:srgbClr val="000000"/>
              </a:solidFill>
              <a:latin typeface="Arial"/>
              <a:ea typeface="Arial"/>
              <a:cs typeface="Arial"/>
              <a:sym typeface="Arial"/>
            </a:endParaRPr>
          </a:p>
        </p:txBody>
      </p:sp>
      <p:cxnSp>
        <p:nvCxnSpPr>
          <p:cNvPr id="236" name="Google Shape;236;p16"/>
          <p:cNvCxnSpPr>
            <a:stCxn id="232" idx="3"/>
            <a:endCxn id="233" idx="1"/>
          </p:cNvCxnSpPr>
          <p:nvPr/>
        </p:nvCxnSpPr>
        <p:spPr>
          <a:xfrm flipH="1" rot="10800000">
            <a:off x="3478306" y="2360143"/>
            <a:ext cx="806700" cy="1622100"/>
          </a:xfrm>
          <a:prstGeom prst="straightConnector1">
            <a:avLst/>
          </a:prstGeom>
          <a:noFill/>
          <a:ln cap="flat" cmpd="sng" w="12700">
            <a:solidFill>
              <a:schemeClr val="dk1"/>
            </a:solidFill>
            <a:prstDash val="solid"/>
            <a:miter lim="800000"/>
            <a:headEnd len="sm" w="sm" type="none"/>
            <a:tailEnd len="med" w="med" type="triangle"/>
          </a:ln>
        </p:spPr>
      </p:cxnSp>
      <p:cxnSp>
        <p:nvCxnSpPr>
          <p:cNvPr id="237" name="Google Shape;237;p16"/>
          <p:cNvCxnSpPr>
            <a:stCxn id="232" idx="3"/>
            <a:endCxn id="234" idx="1"/>
          </p:cNvCxnSpPr>
          <p:nvPr/>
        </p:nvCxnSpPr>
        <p:spPr>
          <a:xfrm>
            <a:off x="3478306" y="3982243"/>
            <a:ext cx="806700" cy="1800"/>
          </a:xfrm>
          <a:prstGeom prst="straightConnector1">
            <a:avLst/>
          </a:prstGeom>
          <a:noFill/>
          <a:ln cap="flat" cmpd="sng" w="12700">
            <a:solidFill>
              <a:schemeClr val="dk1"/>
            </a:solidFill>
            <a:prstDash val="solid"/>
            <a:miter lim="800000"/>
            <a:headEnd len="sm" w="sm" type="none"/>
            <a:tailEnd len="med" w="med" type="triangle"/>
          </a:ln>
        </p:spPr>
      </p:cxnSp>
      <p:cxnSp>
        <p:nvCxnSpPr>
          <p:cNvPr id="238" name="Google Shape;238;p16"/>
          <p:cNvCxnSpPr>
            <a:stCxn id="232" idx="3"/>
            <a:endCxn id="235" idx="1"/>
          </p:cNvCxnSpPr>
          <p:nvPr/>
        </p:nvCxnSpPr>
        <p:spPr>
          <a:xfrm>
            <a:off x="3478306" y="3982243"/>
            <a:ext cx="806700" cy="1623900"/>
          </a:xfrm>
          <a:prstGeom prst="straightConnector1">
            <a:avLst/>
          </a:prstGeom>
          <a:noFill/>
          <a:ln cap="flat" cmpd="sng" w="12700">
            <a:solidFill>
              <a:schemeClr val="dk1"/>
            </a:solidFill>
            <a:prstDash val="solid"/>
            <a:miter lim="800000"/>
            <a:headEnd len="sm" w="sm" type="none"/>
            <a:tailEnd len="med" w="med" type="triangle"/>
          </a:ln>
        </p:spPr>
      </p:cxnSp>
      <p:cxnSp>
        <p:nvCxnSpPr>
          <p:cNvPr id="239" name="Google Shape;239;p16"/>
          <p:cNvCxnSpPr>
            <a:stCxn id="233" idx="3"/>
            <a:endCxn id="240" idx="1"/>
          </p:cNvCxnSpPr>
          <p:nvPr/>
        </p:nvCxnSpPr>
        <p:spPr>
          <a:xfrm flipH="1" rot="10800000">
            <a:off x="7152402" y="2186218"/>
            <a:ext cx="732600" cy="174000"/>
          </a:xfrm>
          <a:prstGeom prst="straightConnector1">
            <a:avLst/>
          </a:prstGeom>
          <a:noFill/>
          <a:ln cap="flat" cmpd="sng" w="12700">
            <a:solidFill>
              <a:schemeClr val="dk1"/>
            </a:solidFill>
            <a:prstDash val="solid"/>
            <a:miter lim="800000"/>
            <a:headEnd len="sm" w="sm" type="none"/>
            <a:tailEnd len="med" w="med" type="triangle"/>
          </a:ln>
        </p:spPr>
      </p:cxnSp>
      <p:cxnSp>
        <p:nvCxnSpPr>
          <p:cNvPr id="241" name="Google Shape;241;p16"/>
          <p:cNvCxnSpPr>
            <a:stCxn id="234" idx="3"/>
            <a:endCxn id="242" idx="1"/>
          </p:cNvCxnSpPr>
          <p:nvPr/>
        </p:nvCxnSpPr>
        <p:spPr>
          <a:xfrm flipH="1" rot="10800000">
            <a:off x="7152402" y="3806183"/>
            <a:ext cx="732600" cy="177900"/>
          </a:xfrm>
          <a:prstGeom prst="straightConnector1">
            <a:avLst/>
          </a:prstGeom>
          <a:noFill/>
          <a:ln cap="flat" cmpd="sng" w="12700">
            <a:solidFill>
              <a:schemeClr val="dk1"/>
            </a:solidFill>
            <a:prstDash val="solid"/>
            <a:miter lim="800000"/>
            <a:headEnd len="sm" w="sm" type="none"/>
            <a:tailEnd len="med" w="med" type="triangle"/>
          </a:ln>
        </p:spPr>
      </p:cxnSp>
      <p:cxnSp>
        <p:nvCxnSpPr>
          <p:cNvPr id="243" name="Google Shape;243;p16"/>
          <p:cNvCxnSpPr>
            <a:stCxn id="235" idx="3"/>
            <a:endCxn id="244" idx="1"/>
          </p:cNvCxnSpPr>
          <p:nvPr/>
        </p:nvCxnSpPr>
        <p:spPr>
          <a:xfrm flipH="1" rot="10800000">
            <a:off x="7152402" y="5439908"/>
            <a:ext cx="732600" cy="166200"/>
          </a:xfrm>
          <a:prstGeom prst="straightConnector1">
            <a:avLst/>
          </a:prstGeom>
          <a:noFill/>
          <a:ln cap="flat" cmpd="sng" w="12700">
            <a:solidFill>
              <a:schemeClr val="dk1"/>
            </a:solidFill>
            <a:prstDash val="solid"/>
            <a:miter lim="800000"/>
            <a:headEnd len="sm" w="sm" type="none"/>
            <a:tailEnd len="med" w="med" type="triangle"/>
          </a:ln>
        </p:spPr>
      </p:cxnSp>
      <p:sp>
        <p:nvSpPr>
          <p:cNvPr id="244" name="Google Shape;244;p16"/>
          <p:cNvSpPr/>
          <p:nvPr/>
        </p:nvSpPr>
        <p:spPr>
          <a:xfrm>
            <a:off x="7884995" y="4889206"/>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40" name="Google Shape;240;p16"/>
          <p:cNvSpPr/>
          <p:nvPr/>
        </p:nvSpPr>
        <p:spPr>
          <a:xfrm>
            <a:off x="7884994" y="1635441"/>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42" name="Google Shape;242;p16"/>
          <p:cNvSpPr/>
          <p:nvPr/>
        </p:nvSpPr>
        <p:spPr>
          <a:xfrm>
            <a:off x="7884996" y="3255627"/>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45" name="Google Shape;245;p16"/>
          <p:cNvSpPr/>
          <p:nvPr/>
        </p:nvSpPr>
        <p:spPr>
          <a:xfrm>
            <a:off x="8617590" y="3622027"/>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46" name="Google Shape;246;p16"/>
          <p:cNvSpPr/>
          <p:nvPr/>
        </p:nvSpPr>
        <p:spPr>
          <a:xfrm>
            <a:off x="8617591" y="5221749"/>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sp>
        <p:nvSpPr>
          <p:cNvPr id="247" name="Google Shape;247;p16"/>
          <p:cNvSpPr/>
          <p:nvPr/>
        </p:nvSpPr>
        <p:spPr>
          <a:xfrm>
            <a:off x="8617591" y="2022306"/>
            <a:ext cx="3220841" cy="1101280"/>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対策</a:t>
            </a:r>
            <a:endParaRPr b="0" i="0" sz="1400" u="none" cap="none" strike="noStrike">
              <a:solidFill>
                <a:srgbClr val="000000"/>
              </a:solidFill>
              <a:latin typeface="Arial"/>
              <a:ea typeface="Arial"/>
              <a:cs typeface="Arial"/>
              <a:sym typeface="Arial"/>
            </a:endParaRPr>
          </a:p>
        </p:txBody>
      </p:sp>
      <p:cxnSp>
        <p:nvCxnSpPr>
          <p:cNvPr id="248" name="Google Shape;248;p16"/>
          <p:cNvCxnSpPr>
            <a:stCxn id="234" idx="3"/>
            <a:endCxn id="245" idx="1"/>
          </p:cNvCxnSpPr>
          <p:nvPr/>
        </p:nvCxnSpPr>
        <p:spPr>
          <a:xfrm>
            <a:off x="7152402" y="3984083"/>
            <a:ext cx="1465200" cy="188700"/>
          </a:xfrm>
          <a:prstGeom prst="straightConnector1">
            <a:avLst/>
          </a:prstGeom>
          <a:noFill/>
          <a:ln cap="flat" cmpd="sng" w="12700">
            <a:solidFill>
              <a:schemeClr val="dk1"/>
            </a:solidFill>
            <a:prstDash val="solid"/>
            <a:miter lim="800000"/>
            <a:headEnd len="sm" w="sm" type="none"/>
            <a:tailEnd len="med" w="med" type="triangle"/>
          </a:ln>
        </p:spPr>
      </p:cxnSp>
      <p:cxnSp>
        <p:nvCxnSpPr>
          <p:cNvPr id="249" name="Google Shape;249;p16"/>
          <p:cNvCxnSpPr>
            <a:stCxn id="235" idx="3"/>
            <a:endCxn id="246" idx="1"/>
          </p:cNvCxnSpPr>
          <p:nvPr/>
        </p:nvCxnSpPr>
        <p:spPr>
          <a:xfrm>
            <a:off x="7152402" y="5606108"/>
            <a:ext cx="1465200" cy="166200"/>
          </a:xfrm>
          <a:prstGeom prst="straightConnector1">
            <a:avLst/>
          </a:prstGeom>
          <a:noFill/>
          <a:ln cap="flat" cmpd="sng" w="12700">
            <a:solidFill>
              <a:schemeClr val="dk1"/>
            </a:solidFill>
            <a:prstDash val="solid"/>
            <a:miter lim="800000"/>
            <a:headEnd len="sm" w="sm" type="none"/>
            <a:tailEnd len="med" w="med" type="triangle"/>
          </a:ln>
        </p:spPr>
      </p:cxnSp>
      <p:cxnSp>
        <p:nvCxnSpPr>
          <p:cNvPr id="250" name="Google Shape;250;p16"/>
          <p:cNvCxnSpPr>
            <a:stCxn id="233" idx="3"/>
            <a:endCxn id="247" idx="1"/>
          </p:cNvCxnSpPr>
          <p:nvPr/>
        </p:nvCxnSpPr>
        <p:spPr>
          <a:xfrm>
            <a:off x="7152402" y="2360218"/>
            <a:ext cx="1465200" cy="212700"/>
          </a:xfrm>
          <a:prstGeom prst="straightConnector1">
            <a:avLst/>
          </a:prstGeom>
          <a:noFill/>
          <a:ln cap="flat" cmpd="sng" w="12700">
            <a:solidFill>
              <a:schemeClr val="dk1"/>
            </a:solidFill>
            <a:prstDash val="solid"/>
            <a:miter lim="800000"/>
            <a:headEnd len="sm" w="sm" type="none"/>
            <a:tailEnd len="med" w="med" type="triangle"/>
          </a:ln>
        </p:spPr>
      </p:cxnSp>
      <p:sp>
        <p:nvSpPr>
          <p:cNvPr id="251" name="Google Shape;251;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JaSST’22 Hokkaido</a:t>
            </a:r>
            <a:endParaRPr/>
          </a:p>
        </p:txBody>
      </p:sp>
      <p:sp>
        <p:nvSpPr>
          <p:cNvPr id="252" name="Google Shape;25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「はじめに」「概要」テンプレート</a:t>
            </a:r>
            <a:endParaRPr/>
          </a:p>
        </p:txBody>
      </p:sp>
      <p:sp>
        <p:nvSpPr>
          <p:cNvPr id="258" name="Google Shape;258;p17"/>
          <p:cNvSpPr/>
          <p:nvPr/>
        </p:nvSpPr>
        <p:spPr>
          <a:xfrm>
            <a:off x="1054100" y="1635403"/>
            <a:ext cx="10071100" cy="1793597"/>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はじめに</a:t>
            </a:r>
            <a:endParaRPr b="0" i="0" sz="1800" u="none" cap="none" strike="noStrike">
              <a:solidFill>
                <a:schemeClr val="dk1"/>
              </a:solidFill>
              <a:latin typeface="Arial"/>
              <a:ea typeface="Arial"/>
              <a:cs typeface="Arial"/>
              <a:sym typeface="Arial"/>
            </a:endParaRPr>
          </a:p>
        </p:txBody>
      </p:sp>
      <p:sp>
        <p:nvSpPr>
          <p:cNvPr id="259" name="Google Shape;259;p17"/>
          <p:cNvSpPr/>
          <p:nvPr/>
        </p:nvSpPr>
        <p:spPr>
          <a:xfrm>
            <a:off x="1066800" y="3819803"/>
            <a:ext cx="10071100" cy="2504797"/>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概要</a:t>
            </a:r>
            <a:endParaRPr b="0" i="0" sz="1800" u="none" cap="none" strike="noStrike">
              <a:solidFill>
                <a:schemeClr val="dk1"/>
              </a:solidFill>
              <a:latin typeface="Arial"/>
              <a:ea typeface="Arial"/>
              <a:cs typeface="Arial"/>
              <a:sym typeface="Arial"/>
            </a:endParaRPr>
          </a:p>
        </p:txBody>
      </p:sp>
      <p:sp>
        <p:nvSpPr>
          <p:cNvPr id="260" name="Google Shape;260;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261" name="Google Shape;261;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「参考文献」テンプレート</a:t>
            </a:r>
            <a:endParaRPr>
              <a:latin typeface="Arial"/>
              <a:ea typeface="Arial"/>
              <a:cs typeface="Arial"/>
              <a:sym typeface="Arial"/>
            </a:endParaRPr>
          </a:p>
        </p:txBody>
      </p:sp>
      <p:sp>
        <p:nvSpPr>
          <p:cNvPr id="267" name="Google Shape;267;p18"/>
          <p:cNvSpPr/>
          <p:nvPr/>
        </p:nvSpPr>
        <p:spPr>
          <a:xfrm>
            <a:off x="1066800" y="1690688"/>
            <a:ext cx="10071100" cy="4633913"/>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参考文献</a:t>
            </a:r>
            <a:endParaRPr b="0" i="0" sz="1800" u="none" cap="none" strike="noStrike">
              <a:solidFill>
                <a:schemeClr val="dk1"/>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ja-JP" sz="1800" u="none" cap="none" strike="noStrike">
                <a:solidFill>
                  <a:schemeClr val="dk1"/>
                </a:solidFill>
                <a:latin typeface="Arial"/>
                <a:ea typeface="Arial"/>
                <a:cs typeface="Arial"/>
                <a:sym typeface="Arial"/>
              </a:rPr>
              <a:t>書籍の場合</a:t>
            </a:r>
            <a:br>
              <a:rPr b="0" i="0" lang="ja-JP" sz="1800" u="none" cap="none" strike="noStrike">
                <a:solidFill>
                  <a:schemeClr val="dk1"/>
                </a:solidFill>
                <a:latin typeface="Arial"/>
                <a:ea typeface="Arial"/>
                <a:cs typeface="Arial"/>
                <a:sym typeface="Arial"/>
              </a:rPr>
            </a:br>
            <a:r>
              <a:rPr b="0" i="0" lang="ja-JP" sz="1800" u="none" cap="none" strike="noStrike">
                <a:solidFill>
                  <a:schemeClr val="dk1"/>
                </a:solidFill>
                <a:latin typeface="Arial"/>
                <a:ea typeface="Arial"/>
                <a:cs typeface="Arial"/>
                <a:sym typeface="Arial"/>
              </a:rPr>
              <a:t>著者、書名、出版社、出版年</a:t>
            </a:r>
            <a:endParaRPr b="0" i="0" sz="1800" u="none" cap="none" strike="noStrike">
              <a:solidFill>
                <a:schemeClr val="dk1"/>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ja-JP" sz="1800" u="none" cap="none" strike="noStrike">
                <a:solidFill>
                  <a:schemeClr val="dk1"/>
                </a:solidFill>
                <a:latin typeface="Arial"/>
                <a:ea typeface="Arial"/>
                <a:cs typeface="Arial"/>
                <a:sym typeface="Arial"/>
              </a:rPr>
              <a:t>雑誌記事、論文の場合</a:t>
            </a:r>
            <a:br>
              <a:rPr b="0" i="0" lang="ja-JP" sz="1800" u="none" cap="none" strike="noStrike">
                <a:solidFill>
                  <a:schemeClr val="dk1"/>
                </a:solidFill>
                <a:latin typeface="Arial"/>
                <a:ea typeface="Arial"/>
                <a:cs typeface="Arial"/>
                <a:sym typeface="Arial"/>
              </a:rPr>
            </a:br>
            <a:r>
              <a:rPr b="0" i="0" lang="ja-JP" sz="1800" u="none" cap="none" strike="noStrike">
                <a:solidFill>
                  <a:schemeClr val="dk1"/>
                </a:solidFill>
                <a:latin typeface="Arial"/>
                <a:ea typeface="Arial"/>
                <a:cs typeface="Arial"/>
                <a:sym typeface="Arial"/>
              </a:rPr>
              <a:t>著者、論文名、掲載誌、出版年</a:t>
            </a:r>
            <a:endParaRPr b="0" i="0" sz="1800" u="none" cap="none" strike="noStrike">
              <a:solidFill>
                <a:schemeClr val="dk1"/>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ja-JP" sz="1800" u="none" cap="none" strike="noStrike">
                <a:solidFill>
                  <a:schemeClr val="dk1"/>
                </a:solidFill>
                <a:latin typeface="Arial"/>
                <a:ea typeface="Arial"/>
                <a:cs typeface="Arial"/>
                <a:sym typeface="Arial"/>
              </a:rPr>
              <a:t>ブログの場合</a:t>
            </a:r>
            <a:br>
              <a:rPr b="0" i="0" lang="ja-JP" sz="1800" u="none" cap="none" strike="noStrike">
                <a:solidFill>
                  <a:schemeClr val="dk1"/>
                </a:solidFill>
                <a:latin typeface="Arial"/>
                <a:ea typeface="Arial"/>
                <a:cs typeface="Arial"/>
                <a:sym typeface="Arial"/>
              </a:rPr>
            </a:br>
            <a:r>
              <a:rPr b="0" i="0" lang="ja-JP" sz="1800" u="none" cap="none" strike="noStrike">
                <a:solidFill>
                  <a:schemeClr val="dk1"/>
                </a:solidFill>
                <a:latin typeface="Arial"/>
                <a:ea typeface="Arial"/>
                <a:cs typeface="Arial"/>
                <a:sym typeface="Arial"/>
              </a:rPr>
              <a:t>著者、ブログタイトル、URL、掲載日</a:t>
            </a:r>
            <a:endParaRPr b="0" i="0" sz="1400" u="none" cap="none" strike="noStrike">
              <a:solidFill>
                <a:srgbClr val="000000"/>
              </a:solidFill>
              <a:latin typeface="Arial"/>
              <a:ea typeface="Arial"/>
              <a:cs typeface="Arial"/>
              <a:sym typeface="Arial"/>
            </a:endParaRPr>
          </a:p>
        </p:txBody>
      </p:sp>
      <p:sp>
        <p:nvSpPr>
          <p:cNvPr id="268" name="Google Shape;26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269" name="Google Shape;26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838200" y="2766218"/>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書く前に</a:t>
            </a:r>
            <a:endParaRPr/>
          </a:p>
        </p:txBody>
      </p:sp>
      <p:sp>
        <p:nvSpPr>
          <p:cNvPr id="97" name="Google Shape;97;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98" name="Google Shape;98;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査読のあるある</a:t>
            </a:r>
            <a:endParaRPr>
              <a:latin typeface="Arial"/>
              <a:ea typeface="Arial"/>
              <a:cs typeface="Arial"/>
              <a:sym typeface="Arial"/>
            </a:endParaRPr>
          </a:p>
        </p:txBody>
      </p:sp>
      <p:sp>
        <p:nvSpPr>
          <p:cNvPr id="104" name="Google Shape;104;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査読では、内容よりも以下のことの指摘が多いです。</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背景が不明な状態で、問題が提示される</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概要と問題や対策があっていない</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問題と課題が混ざっている</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課題に対する対策の関係がわからない</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問題に対して、課題を整理されず、対策と結論だけが述べられる論理の飛躍</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問題、課題、対策がつながらない論理の破綻</a:t>
            </a:r>
            <a:endParaRPr>
              <a:latin typeface="Arial"/>
              <a:ea typeface="Arial"/>
              <a:cs typeface="Arial"/>
              <a:sym typeface="Arial"/>
            </a:endParaRPr>
          </a:p>
        </p:txBody>
      </p:sp>
      <p:sp>
        <p:nvSpPr>
          <p:cNvPr id="105" name="Google Shape;10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06" name="Google Shape;10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気をつけよう</a:t>
            </a:r>
            <a:endParaRPr>
              <a:latin typeface="Arial"/>
              <a:ea typeface="Arial"/>
              <a:cs typeface="Arial"/>
              <a:sym typeface="Arial"/>
            </a:endParaRPr>
          </a:p>
        </p:txBody>
      </p:sp>
      <p:sp>
        <p:nvSpPr>
          <p:cNvPr id="112" name="Google Shape;112;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ja-JP">
                <a:latin typeface="Arial"/>
                <a:ea typeface="Arial"/>
                <a:cs typeface="Arial"/>
                <a:sym typeface="Arial"/>
              </a:rPr>
              <a:t>主語はハッキリさせよう。</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基本的に能動態を使おう。</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ですます調、体言止めは使わないようにしよう。</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話し言葉、曖昧な表現、主観的な表現は使わないようにしよう。</a:t>
            </a:r>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一文は短く書こう。</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無理して難しい漢字や用語を使わないようにしよう。</a:t>
            </a:r>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論点がかすむ（ずれる）ため、色々詰め込みすぎないようにしよう。</a:t>
            </a:r>
            <a:endParaRPr/>
          </a:p>
        </p:txBody>
      </p:sp>
      <p:sp>
        <p:nvSpPr>
          <p:cNvPr id="113" name="Google Shape;113;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14" name="Google Shape;114;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5"/>
          <p:cNvSpPr txBox="1"/>
          <p:nvPr>
            <p:ph type="title"/>
          </p:nvPr>
        </p:nvSpPr>
        <p:spPr>
          <a:xfrm>
            <a:off x="838200" y="2766218"/>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手順（参考）</a:t>
            </a:r>
            <a:endParaRPr/>
          </a:p>
        </p:txBody>
      </p:sp>
      <p:sp>
        <p:nvSpPr>
          <p:cNvPr id="120" name="Google Shape;120;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21" name="Google Shape;121;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事例作成の手順①</a:t>
            </a:r>
            <a:endParaRPr>
              <a:latin typeface="Arial"/>
              <a:ea typeface="Arial"/>
              <a:cs typeface="Arial"/>
              <a:sym typeface="Arial"/>
            </a:endParaRPr>
          </a:p>
        </p:txBody>
      </p:sp>
      <p:sp>
        <p:nvSpPr>
          <p:cNvPr id="127" name="Google Shape;12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まずは禁じ手をやらない。</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一般的な事例や論文の書式は「概要」から始まっているからといって「概要」からは手を付けないようにしましょう。</a:t>
            </a:r>
            <a:endParaRPr>
              <a:latin typeface="Arial"/>
              <a:ea typeface="Arial"/>
              <a:cs typeface="Arial"/>
              <a:sym typeface="Arial"/>
            </a:endParaRPr>
          </a:p>
          <a:p>
            <a:pPr indent="-228600" lvl="0" marL="228600" rtl="0" algn="l">
              <a:lnSpc>
                <a:spcPct val="90000"/>
              </a:lnSpc>
              <a:spcBef>
                <a:spcPts val="1000"/>
              </a:spcBef>
              <a:spcAft>
                <a:spcPts val="0"/>
              </a:spcAft>
              <a:buClr>
                <a:schemeClr val="dk1"/>
              </a:buClr>
              <a:buSzPts val="2800"/>
              <a:buChar char="•"/>
            </a:pPr>
            <a:r>
              <a:rPr lang="ja-JP">
                <a:latin typeface="Arial"/>
                <a:ea typeface="Arial"/>
                <a:cs typeface="Arial"/>
                <a:sym typeface="Arial"/>
              </a:rPr>
              <a:t>やった「対策」からはじめると書きやすいかもしれないですが、こじ付けになりがちになるので極力避けましょう。</a:t>
            </a:r>
            <a:endParaRPr>
              <a:latin typeface="Arial"/>
              <a:ea typeface="Arial"/>
              <a:cs typeface="Arial"/>
              <a:sym typeface="Arial"/>
            </a:endParaRPr>
          </a:p>
        </p:txBody>
      </p:sp>
      <p:sp>
        <p:nvSpPr>
          <p:cNvPr id="128" name="Google Shape;12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29" name="Google Shape;12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事例作成の手順②</a:t>
            </a:r>
            <a:endParaRPr>
              <a:latin typeface="Arial"/>
              <a:ea typeface="Arial"/>
              <a:cs typeface="Arial"/>
              <a:sym typeface="Arial"/>
            </a:endParaRPr>
          </a:p>
        </p:txBody>
      </p:sp>
      <p:sp>
        <p:nvSpPr>
          <p:cNvPr id="135" name="Google Shape;13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「問題（Issue） 」から整理しよう。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「問題」は現状と「あるべき姿」のギャップ、ズレ。</a:t>
            </a:r>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「問題」というと難しくなりがちなので、「何が嫌だったんだろう？」を出してみよう。</a:t>
            </a:r>
            <a:endParaRPr>
              <a:latin typeface="Arial"/>
              <a:ea typeface="Arial"/>
              <a:cs typeface="Arial"/>
              <a:sym typeface="Arial"/>
            </a:endParaRPr>
          </a:p>
        </p:txBody>
      </p:sp>
      <p:sp>
        <p:nvSpPr>
          <p:cNvPr id="136" name="Google Shape;136;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37" name="Google Shape;137;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事例作成の手順③</a:t>
            </a:r>
            <a:endParaRPr>
              <a:latin typeface="Arial"/>
              <a:ea typeface="Arial"/>
              <a:cs typeface="Arial"/>
              <a:sym typeface="Arial"/>
            </a:endParaRPr>
          </a:p>
        </p:txBody>
      </p:sp>
      <p:sp>
        <p:nvSpPr>
          <p:cNvPr id="143" name="Google Shape;143;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「課題（Task） 」を整理しよう。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「課題」は「問題」を解消するために解決すべきことになります。</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各「問題」に対して「課題」があります。</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別の「問題」でも同じ「課題」になっているかもしれませんが、まずは「問題」ひとつひとつに対しての「課題」を出しましょう。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t/>
            </a:r>
            <a:endParaRPr>
              <a:latin typeface="Arial"/>
              <a:ea typeface="Arial"/>
              <a:cs typeface="Arial"/>
              <a:sym typeface="Arial"/>
            </a:endParaRPr>
          </a:p>
        </p:txBody>
      </p:sp>
      <p:sp>
        <p:nvSpPr>
          <p:cNvPr id="144" name="Google Shape;14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45" name="Google Shape;14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ja-JP">
                <a:latin typeface="Arial"/>
                <a:ea typeface="Arial"/>
                <a:cs typeface="Arial"/>
                <a:sym typeface="Arial"/>
              </a:rPr>
              <a:t>事例作成の手順④</a:t>
            </a:r>
            <a:endParaRPr>
              <a:latin typeface="Arial"/>
              <a:ea typeface="Arial"/>
              <a:cs typeface="Arial"/>
              <a:sym typeface="Arial"/>
            </a:endParaRPr>
          </a:p>
        </p:txBody>
      </p:sp>
      <p:sp>
        <p:nvSpPr>
          <p:cNvPr id="151" name="Google Shape;15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ja-JP">
                <a:latin typeface="Arial"/>
                <a:ea typeface="Arial"/>
                <a:cs typeface="Arial"/>
                <a:sym typeface="Arial"/>
              </a:rPr>
              <a:t>「対策（Solution）」を整理しよう。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「対策」は「課題」を克服するための具体的な方法です。</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rPr lang="ja-JP">
                <a:latin typeface="Arial"/>
                <a:ea typeface="Arial"/>
                <a:cs typeface="Arial"/>
                <a:sym typeface="Arial"/>
              </a:rPr>
              <a:t>「対策」も「課題」と同様に、「課題」ひとつひとつ対する「対策」を出しましょう。</a:t>
            </a:r>
            <a:endParaRPr>
              <a:latin typeface="Arial"/>
              <a:ea typeface="Arial"/>
              <a:cs typeface="Arial"/>
              <a:sym typeface="Arial"/>
            </a:endParaRPr>
          </a:p>
          <a:p>
            <a:pPr indent="0" lvl="0" marL="0" rtl="0" algn="l">
              <a:lnSpc>
                <a:spcPct val="90000"/>
              </a:lnSpc>
              <a:spcBef>
                <a:spcPts val="1000"/>
              </a:spcBef>
              <a:spcAft>
                <a:spcPts val="0"/>
              </a:spcAft>
              <a:buClr>
                <a:schemeClr val="dk1"/>
              </a:buClr>
              <a:buSzPts val="2800"/>
              <a:buNone/>
            </a:pPr>
            <a:r>
              <a:t/>
            </a:r>
            <a:endParaRPr>
              <a:latin typeface="Arial"/>
              <a:ea typeface="Arial"/>
              <a:cs typeface="Arial"/>
              <a:sym typeface="Arial"/>
            </a:endParaRPr>
          </a:p>
        </p:txBody>
      </p:sp>
      <p:sp>
        <p:nvSpPr>
          <p:cNvPr id="152" name="Google Shape;15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ja-JP"/>
              <a:t>JaSST’24 Hokkaido</a:t>
            </a:r>
            <a:endParaRPr/>
          </a:p>
        </p:txBody>
      </p:sp>
      <p:sp>
        <p:nvSpPr>
          <p:cNvPr id="153" name="Google Shape;15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2021-12-18T10:19:32Z</dcterms:created>
</cp:coreProperties>
</file>