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4" roundtripDataSignature="AMtx7miD+44lfBxU3LXMnnVFVgF9O6KJ4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ja-JP"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5" name="Google Shape;15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3" name="Google Shape;163;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1" name="Google Shape;17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9" name="Google Shape;179;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5" name="Google Shape;195;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2" name="Google Shape;202;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8" name="Google Shape;228;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4" name="Google Shape;254;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4" name="Google Shape;26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0" name="Google Shape;10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8" name="Google Shape;10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6" name="Google Shape;11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3" name="Google Shape;12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1" name="Google Shape;13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9" name="Google Shape;13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7" name="Google Shape;147;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15" name="Shape 15"/>
        <p:cNvGrpSpPr/>
        <p:nvPr/>
      </p:nvGrpSpPr>
      <p:grpSpPr>
        <a:xfrm>
          <a:off x="0" y="0"/>
          <a:ext cx="0" cy="0"/>
          <a:chOff x="0" y="0"/>
          <a:chExt cx="0" cy="0"/>
        </a:xfrm>
      </p:grpSpPr>
      <p:sp>
        <p:nvSpPr>
          <p:cNvPr id="16" name="Google Shape;16;p2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縦書きテキスト" type="vertTx">
  <p:cSld name="VERTICAL_TEXT">
    <p:spTree>
      <p:nvGrpSpPr>
        <p:cNvPr id="72" name="Shape 72"/>
        <p:cNvGrpSpPr/>
        <p:nvPr/>
      </p:nvGrpSpPr>
      <p:grpSpPr>
        <a:xfrm>
          <a:off x="0" y="0"/>
          <a:ext cx="0" cy="0"/>
          <a:chOff x="0" y="0"/>
          <a:chExt cx="0" cy="0"/>
        </a:xfrm>
      </p:grpSpPr>
      <p:sp>
        <p:nvSpPr>
          <p:cNvPr id="73" name="Google Shape;73;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78" name="Shape 78"/>
        <p:cNvGrpSpPr/>
        <p:nvPr/>
      </p:nvGrpSpPr>
      <p:grpSpPr>
        <a:xfrm>
          <a:off x="0" y="0"/>
          <a:ext cx="0" cy="0"/>
          <a:chOff x="0" y="0"/>
          <a:chExt cx="0" cy="0"/>
        </a:xfrm>
      </p:grpSpPr>
      <p:sp>
        <p:nvSpPr>
          <p:cNvPr id="79" name="Google Shape;79;p3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21" name="Shape 21"/>
        <p:cNvGrpSpPr/>
        <p:nvPr/>
      </p:nvGrpSpPr>
      <p:grpSpPr>
        <a:xfrm>
          <a:off x="0" y="0"/>
          <a:ext cx="0" cy="0"/>
          <a:chOff x="0" y="0"/>
          <a:chExt cx="0" cy="0"/>
        </a:xfrm>
      </p:grpSpPr>
      <p:sp>
        <p:nvSpPr>
          <p:cNvPr id="22" name="Google Shape;22;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26" name="Shape 26"/>
        <p:cNvGrpSpPr/>
        <p:nvPr/>
      </p:nvGrpSpPr>
      <p:grpSpPr>
        <a:xfrm>
          <a:off x="0" y="0"/>
          <a:ext cx="0" cy="0"/>
          <a:chOff x="0" y="0"/>
          <a:chExt cx="0" cy="0"/>
        </a:xfrm>
      </p:grpSpPr>
      <p:sp>
        <p:nvSpPr>
          <p:cNvPr id="27" name="Google Shape;27;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 name="Google Shape;29;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32" name="Shape 32"/>
        <p:cNvGrpSpPr/>
        <p:nvPr/>
      </p:nvGrpSpPr>
      <p:grpSpPr>
        <a:xfrm>
          <a:off x="0" y="0"/>
          <a:ext cx="0" cy="0"/>
          <a:chOff x="0" y="0"/>
          <a:chExt cx="0" cy="0"/>
        </a:xfrm>
      </p:grpSpPr>
      <p:sp>
        <p:nvSpPr>
          <p:cNvPr id="33" name="Google Shape;33;p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2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 name="Google Shape;35;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38" name="Shape 38"/>
        <p:cNvGrpSpPr/>
        <p:nvPr/>
      </p:nvGrpSpPr>
      <p:grpSpPr>
        <a:xfrm>
          <a:off x="0" y="0"/>
          <a:ext cx="0" cy="0"/>
          <a:chOff x="0" y="0"/>
          <a:chExt cx="0" cy="0"/>
        </a:xfrm>
      </p:grpSpPr>
      <p:sp>
        <p:nvSpPr>
          <p:cNvPr id="39" name="Google Shape;39;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45" name="Shape 45"/>
        <p:cNvGrpSpPr/>
        <p:nvPr/>
      </p:nvGrpSpPr>
      <p:grpSpPr>
        <a:xfrm>
          <a:off x="0" y="0"/>
          <a:ext cx="0" cy="0"/>
          <a:chOff x="0" y="0"/>
          <a:chExt cx="0" cy="0"/>
        </a:xfrm>
      </p:grpSpPr>
      <p:sp>
        <p:nvSpPr>
          <p:cNvPr id="46" name="Google Shape;46;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2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54" name="Shape 54"/>
        <p:cNvGrpSpPr/>
        <p:nvPr/>
      </p:nvGrpSpPr>
      <p:grpSpPr>
        <a:xfrm>
          <a:off x="0" y="0"/>
          <a:ext cx="0" cy="0"/>
          <a:chOff x="0" y="0"/>
          <a:chExt cx="0" cy="0"/>
        </a:xfrm>
      </p:grpSpPr>
      <p:sp>
        <p:nvSpPr>
          <p:cNvPr id="55" name="Google Shape;55;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コンテンツ" type="objTx">
  <p:cSld name="OBJECT_WITH_CAPTION_TEXT">
    <p:spTree>
      <p:nvGrpSpPr>
        <p:cNvPr id="58" name="Shape 58"/>
        <p:cNvGrpSpPr/>
        <p:nvPr/>
      </p:nvGrpSpPr>
      <p:grpSpPr>
        <a:xfrm>
          <a:off x="0" y="0"/>
          <a:ext cx="0" cy="0"/>
          <a:chOff x="0" y="0"/>
          <a:chExt cx="0" cy="0"/>
        </a:xfrm>
      </p:grpSpPr>
      <p:sp>
        <p:nvSpPr>
          <p:cNvPr id="59" name="Google Shape;59;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65" name="Shape 65"/>
        <p:cNvGrpSpPr/>
        <p:nvPr/>
      </p:nvGrpSpPr>
      <p:grpSpPr>
        <a:xfrm>
          <a:off x="0" y="0"/>
          <a:ext cx="0" cy="0"/>
          <a:chOff x="0" y="0"/>
          <a:chExt cx="0" cy="0"/>
        </a:xfrm>
      </p:grpSpPr>
      <p:sp>
        <p:nvSpPr>
          <p:cNvPr id="66" name="Google Shape;66;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8"/>
          <p:cNvSpPr/>
          <p:nvPr>
            <p:ph idx="2" type="pic"/>
          </p:nvPr>
        </p:nvSpPr>
        <p:spPr>
          <a:xfrm>
            <a:off x="5183188" y="987425"/>
            <a:ext cx="6172200" cy="4873625"/>
          </a:xfrm>
          <a:prstGeom prst="rect">
            <a:avLst/>
          </a:prstGeom>
          <a:noFill/>
          <a:ln>
            <a:noFill/>
          </a:ln>
        </p:spPr>
      </p:sp>
      <p:sp>
        <p:nvSpPr>
          <p:cNvPr id="68" name="Google Shape;68;p2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1524000" y="1936555"/>
            <a:ext cx="9144000" cy="2387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Arial"/>
              <a:buNone/>
            </a:pPr>
            <a:r>
              <a:rPr lang="ja-JP">
                <a:latin typeface="Arial"/>
                <a:ea typeface="Arial"/>
                <a:cs typeface="Arial"/>
                <a:sym typeface="Arial"/>
              </a:rPr>
              <a:t>JaSST Hokkaido</a:t>
            </a:r>
            <a:br>
              <a:rPr lang="ja-JP">
                <a:latin typeface="Arial"/>
                <a:ea typeface="Arial"/>
                <a:cs typeface="Arial"/>
                <a:sym typeface="Arial"/>
              </a:rPr>
            </a:br>
            <a:r>
              <a:rPr lang="ja-JP">
                <a:latin typeface="Arial"/>
                <a:ea typeface="Arial"/>
                <a:cs typeface="Arial"/>
                <a:sym typeface="Arial"/>
              </a:rPr>
              <a:t>Case Review Sheet</a:t>
            </a:r>
            <a:endParaRPr>
              <a:latin typeface="Arial"/>
              <a:ea typeface="Arial"/>
              <a:cs typeface="Arial"/>
              <a:sym typeface="Arial"/>
            </a:endParaRPr>
          </a:p>
        </p:txBody>
      </p:sp>
      <p:sp>
        <p:nvSpPr>
          <p:cNvPr id="89" name="Google Shape;8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90" name="Google Shape;9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事例作成の手順⑤</a:t>
            </a:r>
            <a:endParaRPr>
              <a:latin typeface="Arial"/>
              <a:ea typeface="Arial"/>
              <a:cs typeface="Arial"/>
              <a:sym typeface="Arial"/>
            </a:endParaRPr>
          </a:p>
        </p:txBody>
      </p:sp>
      <p:sp>
        <p:nvSpPr>
          <p:cNvPr id="158" name="Google Shape;158;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ja-JP">
                <a:latin typeface="Arial"/>
                <a:ea typeface="Arial"/>
                <a:cs typeface="Arial"/>
                <a:sym typeface="Arial"/>
              </a:rPr>
              <a:t>「対策」を「評価」しましょう。</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ja-JP">
                <a:latin typeface="Arial"/>
                <a:ea typeface="Arial"/>
                <a:cs typeface="Arial"/>
                <a:sym typeface="Arial"/>
              </a:rPr>
              <a:t>「仮説」が必要になります。</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ja-JP">
                <a:latin typeface="Arial"/>
                <a:ea typeface="Arial"/>
                <a:cs typeface="Arial"/>
                <a:sym typeface="Arial"/>
              </a:rPr>
              <a:t>「対策」を実施することで「こうなる」「こう変わる」を考えて定性的評価よりも定量的評価を行うことを心がけましょう。</a:t>
            </a:r>
            <a:endParaRPr>
              <a:latin typeface="Arial"/>
              <a:ea typeface="Arial"/>
              <a:cs typeface="Arial"/>
              <a:sym typeface="Arial"/>
            </a:endParaRPr>
          </a:p>
        </p:txBody>
      </p:sp>
      <p:sp>
        <p:nvSpPr>
          <p:cNvPr id="159" name="Google Shape;15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60" name="Google Shape;16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事例作成の手順⑥</a:t>
            </a:r>
            <a:endParaRPr>
              <a:latin typeface="Arial"/>
              <a:ea typeface="Arial"/>
              <a:cs typeface="Arial"/>
              <a:sym typeface="Arial"/>
            </a:endParaRPr>
          </a:p>
        </p:txBody>
      </p:sp>
      <p:sp>
        <p:nvSpPr>
          <p:cNvPr id="166" name="Google Shape;166;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「問題」「課題」「対策」を整理した後に、「概要」を作成しましょう。</a:t>
            </a:r>
            <a:endParaRPr/>
          </a:p>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事例全体を簡潔に記述する必要があります。</a:t>
            </a:r>
            <a:endParaRPr/>
          </a:p>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まずは大まかに書き、その後で冗長な表現を削除し、「問題」「課題」「対策」に矛盾がないか確認します。</a:t>
            </a:r>
            <a:endParaRPr/>
          </a:p>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業種、チームの規模、役割などの「背景」は「概要」から分離し、「はじめに（Introduction）」としてまとめることが望ましいです。</a:t>
            </a:r>
            <a:endParaRPr/>
          </a:p>
          <a:p>
            <a:pPr indent="0" lvl="0" marL="0" rtl="0" algn="l">
              <a:lnSpc>
                <a:spcPct val="90000"/>
              </a:lnSpc>
              <a:spcBef>
                <a:spcPts val="1000"/>
              </a:spcBef>
              <a:spcAft>
                <a:spcPts val="0"/>
              </a:spcAft>
              <a:buSzPts val="1800"/>
              <a:buNone/>
            </a:pPr>
            <a:br>
              <a:rPr lang="ja-JP" sz="2800">
                <a:solidFill>
                  <a:srgbClr val="000000"/>
                </a:solidFill>
                <a:latin typeface="Arial"/>
                <a:ea typeface="Arial"/>
                <a:cs typeface="Arial"/>
                <a:sym typeface="Arial"/>
              </a:rPr>
            </a:br>
            <a:endParaRPr>
              <a:latin typeface="Arial"/>
              <a:ea typeface="Arial"/>
              <a:cs typeface="Arial"/>
              <a:sym typeface="Arial"/>
            </a:endParaRPr>
          </a:p>
        </p:txBody>
      </p:sp>
      <p:sp>
        <p:nvSpPr>
          <p:cNvPr id="167" name="Google Shape;167;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68" name="Google Shape;168;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事例作成の手順⑦</a:t>
            </a:r>
            <a:endParaRPr>
              <a:latin typeface="Arial"/>
              <a:ea typeface="Arial"/>
              <a:cs typeface="Arial"/>
              <a:sym typeface="Arial"/>
            </a:endParaRPr>
          </a:p>
        </p:txBody>
      </p:sp>
      <p:sp>
        <p:nvSpPr>
          <p:cNvPr id="174" name="Google Shape;174;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参考にした書籍や論文、事例をリストアップしましょう。</a:t>
            </a:r>
            <a:endParaRPr/>
          </a:p>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ブログを参考文献として使用しても問題ありません。</a:t>
            </a:r>
            <a:endParaRPr/>
          </a:p>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用語の解説や詳細については、参考文献を活用することで簡潔に表現するのに役立ちます。</a:t>
            </a:r>
            <a:endParaRPr>
              <a:latin typeface="Arial"/>
              <a:ea typeface="Arial"/>
              <a:cs typeface="Arial"/>
              <a:sym typeface="Arial"/>
            </a:endParaRPr>
          </a:p>
        </p:txBody>
      </p:sp>
      <p:sp>
        <p:nvSpPr>
          <p:cNvPr id="175" name="Google Shape;175;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76" name="Google Shape;176;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事例作成の手順⑧</a:t>
            </a:r>
            <a:endParaRPr>
              <a:latin typeface="Arial"/>
              <a:ea typeface="Arial"/>
              <a:cs typeface="Arial"/>
              <a:sym typeface="Arial"/>
            </a:endParaRPr>
          </a:p>
        </p:txBody>
      </p:sp>
      <p:sp>
        <p:nvSpPr>
          <p:cNvPr id="182" name="Google Shape;182;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ja-JP">
                <a:latin typeface="Arial"/>
                <a:ea typeface="Arial"/>
                <a:cs typeface="Arial"/>
                <a:sym typeface="Arial"/>
              </a:rPr>
              <a:t>章構成に合わせて並べる</a:t>
            </a:r>
            <a:endParaRPr>
              <a:latin typeface="Arial"/>
              <a:ea typeface="Arial"/>
              <a:cs typeface="Arial"/>
              <a:sym typeface="Arial"/>
            </a:endParaRPr>
          </a:p>
          <a:p>
            <a:pPr indent="0" lvl="0" marL="0" rtl="0" algn="l">
              <a:lnSpc>
                <a:spcPct val="90000"/>
              </a:lnSpc>
              <a:spcBef>
                <a:spcPts val="0"/>
              </a:spcBef>
              <a:spcAft>
                <a:spcPts val="0"/>
              </a:spcAft>
              <a:buClr>
                <a:schemeClr val="dk1"/>
              </a:buClr>
              <a:buSzPts val="2800"/>
              <a:buNone/>
            </a:pPr>
            <a:r>
              <a:rPr lang="ja-JP">
                <a:latin typeface="Arial"/>
                <a:ea typeface="Arial"/>
                <a:cs typeface="Arial"/>
                <a:sym typeface="Arial"/>
              </a:rPr>
              <a:t>構成の例</a:t>
            </a:r>
            <a:endParaRPr>
              <a:latin typeface="Arial"/>
              <a:ea typeface="Arial"/>
              <a:cs typeface="Arial"/>
              <a:sym typeface="Arial"/>
            </a:endParaRPr>
          </a:p>
        </p:txBody>
      </p:sp>
      <p:sp>
        <p:nvSpPr>
          <p:cNvPr id="183" name="Google Shape;183;p13"/>
          <p:cNvSpPr/>
          <p:nvPr/>
        </p:nvSpPr>
        <p:spPr>
          <a:xfrm>
            <a:off x="3225548" y="2550630"/>
            <a:ext cx="5184821" cy="43114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ja-JP" sz="2400" u="none" cap="none" strike="noStrike">
                <a:solidFill>
                  <a:schemeClr val="dk1"/>
                </a:solidFill>
                <a:latin typeface="Arial"/>
                <a:ea typeface="Arial"/>
                <a:cs typeface="Arial"/>
                <a:sym typeface="Arial"/>
              </a:rPr>
              <a:t>タイトル</a:t>
            </a:r>
            <a:endParaRPr b="0" i="0" sz="1400" u="none" cap="none" strike="noStrike">
              <a:solidFill>
                <a:srgbClr val="000000"/>
              </a:solidFill>
              <a:latin typeface="Arial"/>
              <a:ea typeface="Arial"/>
              <a:cs typeface="Arial"/>
              <a:sym typeface="Arial"/>
            </a:endParaRPr>
          </a:p>
        </p:txBody>
      </p:sp>
      <p:sp>
        <p:nvSpPr>
          <p:cNvPr id="184" name="Google Shape;184;p13"/>
          <p:cNvSpPr/>
          <p:nvPr/>
        </p:nvSpPr>
        <p:spPr>
          <a:xfrm>
            <a:off x="3225536" y="2977848"/>
            <a:ext cx="5184821" cy="43114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ja-JP" sz="2400" u="none" cap="none" strike="noStrike">
                <a:solidFill>
                  <a:schemeClr val="dk1"/>
                </a:solidFill>
                <a:latin typeface="Arial"/>
                <a:ea typeface="Arial"/>
                <a:cs typeface="Arial"/>
                <a:sym typeface="Arial"/>
              </a:rPr>
              <a:t>はじめに</a:t>
            </a:r>
            <a:endParaRPr b="0" i="0" sz="1400" u="none" cap="none" strike="noStrike">
              <a:solidFill>
                <a:srgbClr val="000000"/>
              </a:solidFill>
              <a:latin typeface="Arial"/>
              <a:ea typeface="Arial"/>
              <a:cs typeface="Arial"/>
              <a:sym typeface="Arial"/>
            </a:endParaRPr>
          </a:p>
        </p:txBody>
      </p:sp>
      <p:sp>
        <p:nvSpPr>
          <p:cNvPr id="185" name="Google Shape;185;p13"/>
          <p:cNvSpPr/>
          <p:nvPr/>
        </p:nvSpPr>
        <p:spPr>
          <a:xfrm>
            <a:off x="3225536" y="3403677"/>
            <a:ext cx="5184821" cy="43114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ja-JP" sz="2400" u="none" cap="none" strike="noStrike">
                <a:solidFill>
                  <a:schemeClr val="dk1"/>
                </a:solidFill>
                <a:latin typeface="Arial"/>
                <a:ea typeface="Arial"/>
                <a:cs typeface="Arial"/>
                <a:sym typeface="Arial"/>
              </a:rPr>
              <a:t>概要</a:t>
            </a:r>
            <a:endParaRPr b="0" i="0" sz="2400" u="none" cap="none" strike="noStrike">
              <a:solidFill>
                <a:schemeClr val="dk1"/>
              </a:solidFill>
              <a:latin typeface="Arial"/>
              <a:ea typeface="Arial"/>
              <a:cs typeface="Arial"/>
              <a:sym typeface="Arial"/>
            </a:endParaRPr>
          </a:p>
        </p:txBody>
      </p:sp>
      <p:sp>
        <p:nvSpPr>
          <p:cNvPr id="186" name="Google Shape;186;p13"/>
          <p:cNvSpPr/>
          <p:nvPr/>
        </p:nvSpPr>
        <p:spPr>
          <a:xfrm>
            <a:off x="3225536" y="3825291"/>
            <a:ext cx="5184821" cy="43114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ja-JP" sz="2400" u="none" cap="none" strike="noStrike">
                <a:solidFill>
                  <a:schemeClr val="dk1"/>
                </a:solidFill>
                <a:latin typeface="Arial"/>
                <a:ea typeface="Arial"/>
                <a:cs typeface="Arial"/>
                <a:sym typeface="Arial"/>
              </a:rPr>
              <a:t>問題提起</a:t>
            </a:r>
            <a:endParaRPr b="0" i="0" sz="2400" u="none" cap="none" strike="noStrike">
              <a:solidFill>
                <a:schemeClr val="dk1"/>
              </a:solidFill>
              <a:latin typeface="Arial"/>
              <a:ea typeface="Arial"/>
              <a:cs typeface="Arial"/>
              <a:sym typeface="Arial"/>
            </a:endParaRPr>
          </a:p>
        </p:txBody>
      </p:sp>
      <p:sp>
        <p:nvSpPr>
          <p:cNvPr id="187" name="Google Shape;187;p13"/>
          <p:cNvSpPr/>
          <p:nvPr/>
        </p:nvSpPr>
        <p:spPr>
          <a:xfrm>
            <a:off x="3225545" y="4252191"/>
            <a:ext cx="5184821" cy="43114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ja-JP" sz="2400" u="none" cap="none" strike="noStrike">
                <a:solidFill>
                  <a:schemeClr val="dk1"/>
                </a:solidFill>
                <a:latin typeface="Arial"/>
                <a:ea typeface="Arial"/>
                <a:cs typeface="Arial"/>
                <a:sym typeface="Arial"/>
              </a:rPr>
              <a:t>個々の問題に対する課題を示す</a:t>
            </a:r>
            <a:endParaRPr b="0" i="0" sz="1400" u="none" cap="none" strike="noStrike">
              <a:solidFill>
                <a:srgbClr val="000000"/>
              </a:solidFill>
              <a:latin typeface="Arial"/>
              <a:ea typeface="Arial"/>
              <a:cs typeface="Arial"/>
              <a:sym typeface="Arial"/>
            </a:endParaRPr>
          </a:p>
        </p:txBody>
      </p:sp>
      <p:sp>
        <p:nvSpPr>
          <p:cNvPr id="188" name="Google Shape;188;p13"/>
          <p:cNvSpPr/>
          <p:nvPr/>
        </p:nvSpPr>
        <p:spPr>
          <a:xfrm>
            <a:off x="3225536" y="4680488"/>
            <a:ext cx="5184821" cy="43114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ja-JP" sz="2400" u="none" cap="none" strike="noStrike">
                <a:solidFill>
                  <a:schemeClr val="dk1"/>
                </a:solidFill>
                <a:latin typeface="Arial"/>
                <a:ea typeface="Arial"/>
                <a:cs typeface="Arial"/>
                <a:sym typeface="Arial"/>
              </a:rPr>
              <a:t>個々の課題に対する対策を示す</a:t>
            </a:r>
            <a:endParaRPr b="0" i="0" sz="1400" u="none" cap="none" strike="noStrike">
              <a:solidFill>
                <a:srgbClr val="000000"/>
              </a:solidFill>
              <a:latin typeface="Arial"/>
              <a:ea typeface="Arial"/>
              <a:cs typeface="Arial"/>
              <a:sym typeface="Arial"/>
            </a:endParaRPr>
          </a:p>
        </p:txBody>
      </p:sp>
      <p:sp>
        <p:nvSpPr>
          <p:cNvPr id="189" name="Google Shape;189;p13"/>
          <p:cNvSpPr/>
          <p:nvPr/>
        </p:nvSpPr>
        <p:spPr>
          <a:xfrm>
            <a:off x="3225536" y="5108785"/>
            <a:ext cx="5184821" cy="43114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ja-JP" sz="2400" u="none" cap="none" strike="noStrike">
                <a:solidFill>
                  <a:schemeClr val="dk1"/>
                </a:solidFill>
                <a:latin typeface="Arial"/>
                <a:ea typeface="Arial"/>
                <a:cs typeface="Arial"/>
                <a:sym typeface="Arial"/>
              </a:rPr>
              <a:t>結果・まとめ</a:t>
            </a:r>
            <a:endParaRPr b="0" i="0" sz="2400" u="none" cap="none" strike="noStrike">
              <a:solidFill>
                <a:schemeClr val="dk1"/>
              </a:solidFill>
              <a:latin typeface="Arial"/>
              <a:ea typeface="Arial"/>
              <a:cs typeface="Arial"/>
              <a:sym typeface="Arial"/>
            </a:endParaRPr>
          </a:p>
        </p:txBody>
      </p:sp>
      <p:sp>
        <p:nvSpPr>
          <p:cNvPr id="190" name="Google Shape;190;p13"/>
          <p:cNvSpPr/>
          <p:nvPr/>
        </p:nvSpPr>
        <p:spPr>
          <a:xfrm>
            <a:off x="3225535" y="5540447"/>
            <a:ext cx="5184821" cy="431142"/>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ja-JP" sz="2400" u="none" cap="none" strike="noStrike">
                <a:solidFill>
                  <a:schemeClr val="dk1"/>
                </a:solidFill>
                <a:latin typeface="Arial"/>
                <a:ea typeface="Arial"/>
                <a:cs typeface="Arial"/>
                <a:sym typeface="Arial"/>
              </a:rPr>
              <a:t>参考文献</a:t>
            </a:r>
            <a:endParaRPr b="0" i="0" sz="2400" u="none" cap="none" strike="noStrike">
              <a:solidFill>
                <a:schemeClr val="dk1"/>
              </a:solidFill>
              <a:latin typeface="Arial"/>
              <a:ea typeface="Arial"/>
              <a:cs typeface="Arial"/>
              <a:sym typeface="Arial"/>
            </a:endParaRPr>
          </a:p>
        </p:txBody>
      </p:sp>
      <p:sp>
        <p:nvSpPr>
          <p:cNvPr id="191" name="Google Shape;19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92" name="Google Shape;19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4"/>
          <p:cNvSpPr txBox="1"/>
          <p:nvPr>
            <p:ph type="title"/>
          </p:nvPr>
        </p:nvSpPr>
        <p:spPr>
          <a:xfrm>
            <a:off x="838200" y="2082497"/>
            <a:ext cx="10515600" cy="2009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テンプレート</a:t>
            </a:r>
            <a:br>
              <a:rPr lang="ja-JP">
                <a:latin typeface="Arial"/>
                <a:ea typeface="Arial"/>
                <a:cs typeface="Arial"/>
                <a:sym typeface="Arial"/>
              </a:rPr>
            </a:br>
            <a:r>
              <a:rPr lang="ja-JP" sz="2800">
                <a:latin typeface="Arial"/>
                <a:ea typeface="Arial"/>
                <a:cs typeface="Arial"/>
                <a:sym typeface="Arial"/>
              </a:rPr>
              <a:t>本ページ以降をご提出ください</a:t>
            </a:r>
            <a:endParaRPr>
              <a:latin typeface="Arial"/>
              <a:ea typeface="Arial"/>
              <a:cs typeface="Arial"/>
              <a:sym typeface="Arial"/>
            </a:endParaRPr>
          </a:p>
        </p:txBody>
      </p:sp>
      <p:sp>
        <p:nvSpPr>
          <p:cNvPr id="198" name="Google Shape;198;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99" name="Google Shape;199;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21472"/>
              <a:buFont typeface="Arial"/>
              <a:buNone/>
            </a:pPr>
            <a:r>
              <a:rPr lang="ja-JP" sz="3622">
                <a:latin typeface="Arial"/>
                <a:ea typeface="Arial"/>
                <a:cs typeface="Arial"/>
                <a:sym typeface="Arial"/>
              </a:rPr>
              <a:t>「問題」「課題」「対策」テンプレート</a:t>
            </a:r>
            <a:br>
              <a:rPr lang="ja-JP" sz="3622">
                <a:latin typeface="Arial"/>
                <a:ea typeface="Arial"/>
                <a:cs typeface="Arial"/>
                <a:sym typeface="Arial"/>
              </a:rPr>
            </a:br>
            <a:r>
              <a:rPr lang="ja-JP" sz="3622">
                <a:latin typeface="Arial"/>
                <a:ea typeface="Arial"/>
                <a:cs typeface="Arial"/>
                <a:sym typeface="Arial"/>
              </a:rPr>
              <a:t>※必要に応じて課題、対策の数は調整してください</a:t>
            </a:r>
            <a:br>
              <a:rPr lang="ja-JP">
                <a:latin typeface="Arial"/>
                <a:ea typeface="Arial"/>
                <a:cs typeface="Arial"/>
                <a:sym typeface="Arial"/>
              </a:rPr>
            </a:br>
            <a:endParaRPr>
              <a:latin typeface="Arial"/>
              <a:ea typeface="Arial"/>
              <a:cs typeface="Arial"/>
              <a:sym typeface="Arial"/>
            </a:endParaRPr>
          </a:p>
        </p:txBody>
      </p:sp>
      <p:sp>
        <p:nvSpPr>
          <p:cNvPr id="205" name="Google Shape;205;p15"/>
          <p:cNvSpPr/>
          <p:nvPr/>
        </p:nvSpPr>
        <p:spPr>
          <a:xfrm>
            <a:off x="353568" y="1635403"/>
            <a:ext cx="3124738" cy="4693679"/>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問題</a:t>
            </a:r>
            <a:endParaRPr b="0" i="0" sz="1400" u="none" cap="none" strike="noStrike">
              <a:solidFill>
                <a:srgbClr val="000000"/>
              </a:solidFill>
              <a:latin typeface="Arial"/>
              <a:ea typeface="Arial"/>
              <a:cs typeface="Arial"/>
              <a:sym typeface="Arial"/>
            </a:endParaRPr>
          </a:p>
        </p:txBody>
      </p:sp>
      <p:sp>
        <p:nvSpPr>
          <p:cNvPr id="206" name="Google Shape;206;p15"/>
          <p:cNvSpPr/>
          <p:nvPr/>
        </p:nvSpPr>
        <p:spPr>
          <a:xfrm>
            <a:off x="4285129" y="1644828"/>
            <a:ext cx="2867273" cy="14307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課題</a:t>
            </a:r>
            <a:endParaRPr b="0" i="0" sz="1400" u="none" cap="none" strike="noStrike">
              <a:solidFill>
                <a:srgbClr val="000000"/>
              </a:solidFill>
              <a:latin typeface="Arial"/>
              <a:ea typeface="Arial"/>
              <a:cs typeface="Arial"/>
              <a:sym typeface="Arial"/>
            </a:endParaRPr>
          </a:p>
        </p:txBody>
      </p:sp>
      <p:sp>
        <p:nvSpPr>
          <p:cNvPr id="207" name="Google Shape;207;p15"/>
          <p:cNvSpPr/>
          <p:nvPr/>
        </p:nvSpPr>
        <p:spPr>
          <a:xfrm>
            <a:off x="4285129" y="3268693"/>
            <a:ext cx="2867273" cy="14307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課題</a:t>
            </a:r>
            <a:endParaRPr b="0" i="0" sz="1400" u="none" cap="none" strike="noStrike">
              <a:solidFill>
                <a:srgbClr val="000000"/>
              </a:solidFill>
              <a:latin typeface="Arial"/>
              <a:ea typeface="Arial"/>
              <a:cs typeface="Arial"/>
              <a:sym typeface="Arial"/>
            </a:endParaRPr>
          </a:p>
        </p:txBody>
      </p:sp>
      <p:sp>
        <p:nvSpPr>
          <p:cNvPr id="208" name="Google Shape;208;p15"/>
          <p:cNvSpPr/>
          <p:nvPr/>
        </p:nvSpPr>
        <p:spPr>
          <a:xfrm>
            <a:off x="4285129" y="4890718"/>
            <a:ext cx="2867273" cy="14307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課題</a:t>
            </a:r>
            <a:endParaRPr b="0" i="0" sz="1400" u="none" cap="none" strike="noStrike">
              <a:solidFill>
                <a:srgbClr val="000000"/>
              </a:solidFill>
              <a:latin typeface="Arial"/>
              <a:ea typeface="Arial"/>
              <a:cs typeface="Arial"/>
              <a:sym typeface="Arial"/>
            </a:endParaRPr>
          </a:p>
        </p:txBody>
      </p:sp>
      <p:cxnSp>
        <p:nvCxnSpPr>
          <p:cNvPr id="209" name="Google Shape;209;p15"/>
          <p:cNvCxnSpPr>
            <a:stCxn id="205" idx="3"/>
            <a:endCxn id="206" idx="1"/>
          </p:cNvCxnSpPr>
          <p:nvPr/>
        </p:nvCxnSpPr>
        <p:spPr>
          <a:xfrm flipH="1" rot="10800000">
            <a:off x="3478306" y="2360143"/>
            <a:ext cx="806700" cy="1622100"/>
          </a:xfrm>
          <a:prstGeom prst="straightConnector1">
            <a:avLst/>
          </a:prstGeom>
          <a:noFill/>
          <a:ln cap="flat" cmpd="sng" w="12700">
            <a:solidFill>
              <a:schemeClr val="dk1"/>
            </a:solidFill>
            <a:prstDash val="solid"/>
            <a:miter lim="800000"/>
            <a:headEnd len="sm" w="sm" type="none"/>
            <a:tailEnd len="med" w="med" type="triangle"/>
          </a:ln>
        </p:spPr>
      </p:cxnSp>
      <p:cxnSp>
        <p:nvCxnSpPr>
          <p:cNvPr id="210" name="Google Shape;210;p15"/>
          <p:cNvCxnSpPr>
            <a:stCxn id="205" idx="3"/>
            <a:endCxn id="207" idx="1"/>
          </p:cNvCxnSpPr>
          <p:nvPr/>
        </p:nvCxnSpPr>
        <p:spPr>
          <a:xfrm>
            <a:off x="3478306" y="3982243"/>
            <a:ext cx="806700" cy="1800"/>
          </a:xfrm>
          <a:prstGeom prst="straightConnector1">
            <a:avLst/>
          </a:prstGeom>
          <a:noFill/>
          <a:ln cap="flat" cmpd="sng" w="12700">
            <a:solidFill>
              <a:schemeClr val="dk1"/>
            </a:solidFill>
            <a:prstDash val="solid"/>
            <a:miter lim="800000"/>
            <a:headEnd len="sm" w="sm" type="none"/>
            <a:tailEnd len="med" w="med" type="triangle"/>
          </a:ln>
        </p:spPr>
      </p:cxnSp>
      <p:cxnSp>
        <p:nvCxnSpPr>
          <p:cNvPr id="211" name="Google Shape;211;p15"/>
          <p:cNvCxnSpPr>
            <a:stCxn id="205" idx="3"/>
            <a:endCxn id="208" idx="1"/>
          </p:cNvCxnSpPr>
          <p:nvPr/>
        </p:nvCxnSpPr>
        <p:spPr>
          <a:xfrm>
            <a:off x="3478306" y="3982243"/>
            <a:ext cx="806700" cy="1623900"/>
          </a:xfrm>
          <a:prstGeom prst="straightConnector1">
            <a:avLst/>
          </a:prstGeom>
          <a:noFill/>
          <a:ln cap="flat" cmpd="sng" w="12700">
            <a:solidFill>
              <a:schemeClr val="dk1"/>
            </a:solidFill>
            <a:prstDash val="solid"/>
            <a:miter lim="800000"/>
            <a:headEnd len="sm" w="sm" type="none"/>
            <a:tailEnd len="med" w="med" type="triangle"/>
          </a:ln>
        </p:spPr>
      </p:cxnSp>
      <p:cxnSp>
        <p:nvCxnSpPr>
          <p:cNvPr id="212" name="Google Shape;212;p15"/>
          <p:cNvCxnSpPr>
            <a:stCxn id="206" idx="3"/>
            <a:endCxn id="213" idx="1"/>
          </p:cNvCxnSpPr>
          <p:nvPr/>
        </p:nvCxnSpPr>
        <p:spPr>
          <a:xfrm flipH="1" rot="10800000">
            <a:off x="7152402" y="2186218"/>
            <a:ext cx="732600" cy="174000"/>
          </a:xfrm>
          <a:prstGeom prst="straightConnector1">
            <a:avLst/>
          </a:prstGeom>
          <a:noFill/>
          <a:ln cap="flat" cmpd="sng" w="12700">
            <a:solidFill>
              <a:schemeClr val="dk1"/>
            </a:solidFill>
            <a:prstDash val="solid"/>
            <a:miter lim="800000"/>
            <a:headEnd len="sm" w="sm" type="none"/>
            <a:tailEnd len="med" w="med" type="triangle"/>
          </a:ln>
        </p:spPr>
      </p:cxnSp>
      <p:cxnSp>
        <p:nvCxnSpPr>
          <p:cNvPr id="214" name="Google Shape;214;p15"/>
          <p:cNvCxnSpPr>
            <a:stCxn id="207" idx="3"/>
            <a:endCxn id="215" idx="1"/>
          </p:cNvCxnSpPr>
          <p:nvPr/>
        </p:nvCxnSpPr>
        <p:spPr>
          <a:xfrm flipH="1" rot="10800000">
            <a:off x="7152402" y="3806183"/>
            <a:ext cx="732600" cy="177900"/>
          </a:xfrm>
          <a:prstGeom prst="straightConnector1">
            <a:avLst/>
          </a:prstGeom>
          <a:noFill/>
          <a:ln cap="flat" cmpd="sng" w="12700">
            <a:solidFill>
              <a:schemeClr val="dk1"/>
            </a:solidFill>
            <a:prstDash val="solid"/>
            <a:miter lim="800000"/>
            <a:headEnd len="sm" w="sm" type="none"/>
            <a:tailEnd len="med" w="med" type="triangle"/>
          </a:ln>
        </p:spPr>
      </p:cxnSp>
      <p:cxnSp>
        <p:nvCxnSpPr>
          <p:cNvPr id="216" name="Google Shape;216;p15"/>
          <p:cNvCxnSpPr>
            <a:stCxn id="208" idx="3"/>
            <a:endCxn id="217" idx="1"/>
          </p:cNvCxnSpPr>
          <p:nvPr/>
        </p:nvCxnSpPr>
        <p:spPr>
          <a:xfrm flipH="1" rot="10800000">
            <a:off x="7152402" y="5439908"/>
            <a:ext cx="732600" cy="166200"/>
          </a:xfrm>
          <a:prstGeom prst="straightConnector1">
            <a:avLst/>
          </a:prstGeom>
          <a:noFill/>
          <a:ln cap="flat" cmpd="sng" w="12700">
            <a:solidFill>
              <a:schemeClr val="dk1"/>
            </a:solidFill>
            <a:prstDash val="solid"/>
            <a:miter lim="800000"/>
            <a:headEnd len="sm" w="sm" type="none"/>
            <a:tailEnd len="med" w="med" type="triangle"/>
          </a:ln>
        </p:spPr>
      </p:cxnSp>
      <p:sp>
        <p:nvSpPr>
          <p:cNvPr id="217" name="Google Shape;217;p15"/>
          <p:cNvSpPr/>
          <p:nvPr/>
        </p:nvSpPr>
        <p:spPr>
          <a:xfrm>
            <a:off x="7884995" y="4889206"/>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13" name="Google Shape;213;p15"/>
          <p:cNvSpPr/>
          <p:nvPr/>
        </p:nvSpPr>
        <p:spPr>
          <a:xfrm>
            <a:off x="7884994" y="1635441"/>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15" name="Google Shape;215;p15"/>
          <p:cNvSpPr/>
          <p:nvPr/>
        </p:nvSpPr>
        <p:spPr>
          <a:xfrm>
            <a:off x="7884996" y="3255627"/>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18" name="Google Shape;218;p15"/>
          <p:cNvSpPr/>
          <p:nvPr/>
        </p:nvSpPr>
        <p:spPr>
          <a:xfrm>
            <a:off x="8617590" y="3622027"/>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19" name="Google Shape;219;p15"/>
          <p:cNvSpPr/>
          <p:nvPr/>
        </p:nvSpPr>
        <p:spPr>
          <a:xfrm>
            <a:off x="8617591" y="5221749"/>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20" name="Google Shape;220;p15"/>
          <p:cNvSpPr/>
          <p:nvPr/>
        </p:nvSpPr>
        <p:spPr>
          <a:xfrm>
            <a:off x="8617591" y="2022306"/>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cxnSp>
        <p:nvCxnSpPr>
          <p:cNvPr id="221" name="Google Shape;221;p15"/>
          <p:cNvCxnSpPr>
            <a:stCxn id="207" idx="3"/>
            <a:endCxn id="218" idx="1"/>
          </p:cNvCxnSpPr>
          <p:nvPr/>
        </p:nvCxnSpPr>
        <p:spPr>
          <a:xfrm>
            <a:off x="7152402" y="3984083"/>
            <a:ext cx="1465200" cy="188700"/>
          </a:xfrm>
          <a:prstGeom prst="straightConnector1">
            <a:avLst/>
          </a:prstGeom>
          <a:noFill/>
          <a:ln cap="flat" cmpd="sng" w="12700">
            <a:solidFill>
              <a:schemeClr val="dk1"/>
            </a:solidFill>
            <a:prstDash val="solid"/>
            <a:miter lim="800000"/>
            <a:headEnd len="sm" w="sm" type="none"/>
            <a:tailEnd len="med" w="med" type="triangle"/>
          </a:ln>
        </p:spPr>
      </p:cxnSp>
      <p:cxnSp>
        <p:nvCxnSpPr>
          <p:cNvPr id="222" name="Google Shape;222;p15"/>
          <p:cNvCxnSpPr>
            <a:stCxn id="208" idx="3"/>
            <a:endCxn id="219" idx="1"/>
          </p:cNvCxnSpPr>
          <p:nvPr/>
        </p:nvCxnSpPr>
        <p:spPr>
          <a:xfrm>
            <a:off x="7152402" y="5606108"/>
            <a:ext cx="1465200" cy="166200"/>
          </a:xfrm>
          <a:prstGeom prst="straightConnector1">
            <a:avLst/>
          </a:prstGeom>
          <a:noFill/>
          <a:ln cap="flat" cmpd="sng" w="12700">
            <a:solidFill>
              <a:schemeClr val="dk1"/>
            </a:solidFill>
            <a:prstDash val="solid"/>
            <a:miter lim="800000"/>
            <a:headEnd len="sm" w="sm" type="none"/>
            <a:tailEnd len="med" w="med" type="triangle"/>
          </a:ln>
        </p:spPr>
      </p:cxnSp>
      <p:cxnSp>
        <p:nvCxnSpPr>
          <p:cNvPr id="223" name="Google Shape;223;p15"/>
          <p:cNvCxnSpPr>
            <a:stCxn id="206" idx="3"/>
            <a:endCxn id="220" idx="1"/>
          </p:cNvCxnSpPr>
          <p:nvPr/>
        </p:nvCxnSpPr>
        <p:spPr>
          <a:xfrm>
            <a:off x="7152402" y="2360218"/>
            <a:ext cx="1465200" cy="212700"/>
          </a:xfrm>
          <a:prstGeom prst="straightConnector1">
            <a:avLst/>
          </a:prstGeom>
          <a:noFill/>
          <a:ln cap="flat" cmpd="sng" w="12700">
            <a:solidFill>
              <a:schemeClr val="dk1"/>
            </a:solidFill>
            <a:prstDash val="solid"/>
            <a:miter lim="800000"/>
            <a:headEnd len="sm" w="sm" type="none"/>
            <a:tailEnd len="med" w="med" type="triangle"/>
          </a:ln>
        </p:spPr>
      </p:cxnSp>
      <p:sp>
        <p:nvSpPr>
          <p:cNvPr id="224" name="Google Shape;22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225" name="Google Shape;22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ja-JP" sz="3250">
                <a:latin typeface="Arial"/>
                <a:ea typeface="Arial"/>
                <a:cs typeface="Arial"/>
                <a:sym typeface="Arial"/>
              </a:rPr>
              <a:t>「問題」「課題」「対策」テンプレート</a:t>
            </a:r>
            <a:br>
              <a:rPr lang="ja-JP" sz="3250">
                <a:latin typeface="Arial"/>
                <a:ea typeface="Arial"/>
                <a:cs typeface="Arial"/>
                <a:sym typeface="Arial"/>
              </a:rPr>
            </a:br>
            <a:r>
              <a:rPr lang="ja-JP" sz="3250">
                <a:latin typeface="Arial"/>
                <a:ea typeface="Arial"/>
                <a:cs typeface="Arial"/>
                <a:sym typeface="Arial"/>
              </a:rPr>
              <a:t>※必要に応じて課題、対策の数は調整してください</a:t>
            </a:r>
            <a:br>
              <a:rPr lang="ja-JP" sz="3250">
                <a:latin typeface="Arial"/>
                <a:ea typeface="Arial"/>
                <a:cs typeface="Arial"/>
                <a:sym typeface="Arial"/>
              </a:rPr>
            </a:br>
            <a:endParaRPr sz="3250">
              <a:latin typeface="Arial"/>
              <a:ea typeface="Arial"/>
              <a:cs typeface="Arial"/>
              <a:sym typeface="Arial"/>
            </a:endParaRPr>
          </a:p>
        </p:txBody>
      </p:sp>
      <p:sp>
        <p:nvSpPr>
          <p:cNvPr id="231" name="Google Shape;231;p16"/>
          <p:cNvSpPr/>
          <p:nvPr/>
        </p:nvSpPr>
        <p:spPr>
          <a:xfrm>
            <a:off x="353568" y="1635403"/>
            <a:ext cx="3124738" cy="4693679"/>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問題</a:t>
            </a:r>
            <a:endParaRPr b="0" i="0" sz="1400" u="none" cap="none" strike="noStrike">
              <a:solidFill>
                <a:srgbClr val="000000"/>
              </a:solidFill>
              <a:latin typeface="Arial"/>
              <a:ea typeface="Arial"/>
              <a:cs typeface="Arial"/>
              <a:sym typeface="Arial"/>
            </a:endParaRPr>
          </a:p>
        </p:txBody>
      </p:sp>
      <p:sp>
        <p:nvSpPr>
          <p:cNvPr id="232" name="Google Shape;232;p16"/>
          <p:cNvSpPr/>
          <p:nvPr/>
        </p:nvSpPr>
        <p:spPr>
          <a:xfrm>
            <a:off x="4285129" y="1644828"/>
            <a:ext cx="2867273" cy="14307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課題</a:t>
            </a:r>
            <a:endParaRPr b="0" i="0" sz="1400" u="none" cap="none" strike="noStrike">
              <a:solidFill>
                <a:srgbClr val="000000"/>
              </a:solidFill>
              <a:latin typeface="Arial"/>
              <a:ea typeface="Arial"/>
              <a:cs typeface="Arial"/>
              <a:sym typeface="Arial"/>
            </a:endParaRPr>
          </a:p>
        </p:txBody>
      </p:sp>
      <p:sp>
        <p:nvSpPr>
          <p:cNvPr id="233" name="Google Shape;233;p16"/>
          <p:cNvSpPr/>
          <p:nvPr/>
        </p:nvSpPr>
        <p:spPr>
          <a:xfrm>
            <a:off x="4285129" y="3268693"/>
            <a:ext cx="2867273" cy="14307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課題</a:t>
            </a:r>
            <a:endParaRPr b="0" i="0" sz="1400" u="none" cap="none" strike="noStrike">
              <a:solidFill>
                <a:srgbClr val="000000"/>
              </a:solidFill>
              <a:latin typeface="Arial"/>
              <a:ea typeface="Arial"/>
              <a:cs typeface="Arial"/>
              <a:sym typeface="Arial"/>
            </a:endParaRPr>
          </a:p>
        </p:txBody>
      </p:sp>
      <p:sp>
        <p:nvSpPr>
          <p:cNvPr id="234" name="Google Shape;234;p16"/>
          <p:cNvSpPr/>
          <p:nvPr/>
        </p:nvSpPr>
        <p:spPr>
          <a:xfrm>
            <a:off x="4285129" y="4890718"/>
            <a:ext cx="2867273" cy="14307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課題</a:t>
            </a:r>
            <a:endParaRPr b="0" i="0" sz="1400" u="none" cap="none" strike="noStrike">
              <a:solidFill>
                <a:srgbClr val="000000"/>
              </a:solidFill>
              <a:latin typeface="Arial"/>
              <a:ea typeface="Arial"/>
              <a:cs typeface="Arial"/>
              <a:sym typeface="Arial"/>
            </a:endParaRPr>
          </a:p>
        </p:txBody>
      </p:sp>
      <p:cxnSp>
        <p:nvCxnSpPr>
          <p:cNvPr id="235" name="Google Shape;235;p16"/>
          <p:cNvCxnSpPr>
            <a:stCxn id="231" idx="3"/>
            <a:endCxn id="232" idx="1"/>
          </p:cNvCxnSpPr>
          <p:nvPr/>
        </p:nvCxnSpPr>
        <p:spPr>
          <a:xfrm flipH="1" rot="10800000">
            <a:off x="3478306" y="2360143"/>
            <a:ext cx="806700" cy="1622100"/>
          </a:xfrm>
          <a:prstGeom prst="straightConnector1">
            <a:avLst/>
          </a:prstGeom>
          <a:noFill/>
          <a:ln cap="flat" cmpd="sng" w="12700">
            <a:solidFill>
              <a:schemeClr val="dk1"/>
            </a:solidFill>
            <a:prstDash val="solid"/>
            <a:miter lim="800000"/>
            <a:headEnd len="sm" w="sm" type="none"/>
            <a:tailEnd len="med" w="med" type="triangle"/>
          </a:ln>
        </p:spPr>
      </p:cxnSp>
      <p:cxnSp>
        <p:nvCxnSpPr>
          <p:cNvPr id="236" name="Google Shape;236;p16"/>
          <p:cNvCxnSpPr>
            <a:stCxn id="231" idx="3"/>
            <a:endCxn id="233" idx="1"/>
          </p:cNvCxnSpPr>
          <p:nvPr/>
        </p:nvCxnSpPr>
        <p:spPr>
          <a:xfrm>
            <a:off x="3478306" y="3982243"/>
            <a:ext cx="806700" cy="1800"/>
          </a:xfrm>
          <a:prstGeom prst="straightConnector1">
            <a:avLst/>
          </a:prstGeom>
          <a:noFill/>
          <a:ln cap="flat" cmpd="sng" w="12700">
            <a:solidFill>
              <a:schemeClr val="dk1"/>
            </a:solidFill>
            <a:prstDash val="solid"/>
            <a:miter lim="800000"/>
            <a:headEnd len="sm" w="sm" type="none"/>
            <a:tailEnd len="med" w="med" type="triangle"/>
          </a:ln>
        </p:spPr>
      </p:cxnSp>
      <p:cxnSp>
        <p:nvCxnSpPr>
          <p:cNvPr id="237" name="Google Shape;237;p16"/>
          <p:cNvCxnSpPr>
            <a:stCxn id="231" idx="3"/>
            <a:endCxn id="234" idx="1"/>
          </p:cNvCxnSpPr>
          <p:nvPr/>
        </p:nvCxnSpPr>
        <p:spPr>
          <a:xfrm>
            <a:off x="3478306" y="3982243"/>
            <a:ext cx="806700" cy="1623900"/>
          </a:xfrm>
          <a:prstGeom prst="straightConnector1">
            <a:avLst/>
          </a:prstGeom>
          <a:noFill/>
          <a:ln cap="flat" cmpd="sng" w="12700">
            <a:solidFill>
              <a:schemeClr val="dk1"/>
            </a:solidFill>
            <a:prstDash val="solid"/>
            <a:miter lim="800000"/>
            <a:headEnd len="sm" w="sm" type="none"/>
            <a:tailEnd len="med" w="med" type="triangle"/>
          </a:ln>
        </p:spPr>
      </p:cxnSp>
      <p:cxnSp>
        <p:nvCxnSpPr>
          <p:cNvPr id="238" name="Google Shape;238;p16"/>
          <p:cNvCxnSpPr>
            <a:stCxn id="232" idx="3"/>
            <a:endCxn id="239" idx="1"/>
          </p:cNvCxnSpPr>
          <p:nvPr/>
        </p:nvCxnSpPr>
        <p:spPr>
          <a:xfrm flipH="1" rot="10800000">
            <a:off x="7152402" y="2186218"/>
            <a:ext cx="732600" cy="174000"/>
          </a:xfrm>
          <a:prstGeom prst="straightConnector1">
            <a:avLst/>
          </a:prstGeom>
          <a:noFill/>
          <a:ln cap="flat" cmpd="sng" w="12700">
            <a:solidFill>
              <a:schemeClr val="dk1"/>
            </a:solidFill>
            <a:prstDash val="solid"/>
            <a:miter lim="800000"/>
            <a:headEnd len="sm" w="sm" type="none"/>
            <a:tailEnd len="med" w="med" type="triangle"/>
          </a:ln>
        </p:spPr>
      </p:cxnSp>
      <p:cxnSp>
        <p:nvCxnSpPr>
          <p:cNvPr id="240" name="Google Shape;240;p16"/>
          <p:cNvCxnSpPr>
            <a:stCxn id="233" idx="3"/>
            <a:endCxn id="241" idx="1"/>
          </p:cNvCxnSpPr>
          <p:nvPr/>
        </p:nvCxnSpPr>
        <p:spPr>
          <a:xfrm flipH="1" rot="10800000">
            <a:off x="7152402" y="3806183"/>
            <a:ext cx="732600" cy="177900"/>
          </a:xfrm>
          <a:prstGeom prst="straightConnector1">
            <a:avLst/>
          </a:prstGeom>
          <a:noFill/>
          <a:ln cap="flat" cmpd="sng" w="12700">
            <a:solidFill>
              <a:schemeClr val="dk1"/>
            </a:solidFill>
            <a:prstDash val="solid"/>
            <a:miter lim="800000"/>
            <a:headEnd len="sm" w="sm" type="none"/>
            <a:tailEnd len="med" w="med" type="triangle"/>
          </a:ln>
        </p:spPr>
      </p:cxnSp>
      <p:cxnSp>
        <p:nvCxnSpPr>
          <p:cNvPr id="242" name="Google Shape;242;p16"/>
          <p:cNvCxnSpPr>
            <a:stCxn id="234" idx="3"/>
            <a:endCxn id="243" idx="1"/>
          </p:cNvCxnSpPr>
          <p:nvPr/>
        </p:nvCxnSpPr>
        <p:spPr>
          <a:xfrm flipH="1" rot="10800000">
            <a:off x="7152402" y="5439908"/>
            <a:ext cx="732600" cy="166200"/>
          </a:xfrm>
          <a:prstGeom prst="straightConnector1">
            <a:avLst/>
          </a:prstGeom>
          <a:noFill/>
          <a:ln cap="flat" cmpd="sng" w="12700">
            <a:solidFill>
              <a:schemeClr val="dk1"/>
            </a:solidFill>
            <a:prstDash val="solid"/>
            <a:miter lim="800000"/>
            <a:headEnd len="sm" w="sm" type="none"/>
            <a:tailEnd len="med" w="med" type="triangle"/>
          </a:ln>
        </p:spPr>
      </p:cxnSp>
      <p:sp>
        <p:nvSpPr>
          <p:cNvPr id="243" name="Google Shape;243;p16"/>
          <p:cNvSpPr/>
          <p:nvPr/>
        </p:nvSpPr>
        <p:spPr>
          <a:xfrm>
            <a:off x="7884995" y="4889206"/>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39" name="Google Shape;239;p16"/>
          <p:cNvSpPr/>
          <p:nvPr/>
        </p:nvSpPr>
        <p:spPr>
          <a:xfrm>
            <a:off x="7884994" y="1635441"/>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41" name="Google Shape;241;p16"/>
          <p:cNvSpPr/>
          <p:nvPr/>
        </p:nvSpPr>
        <p:spPr>
          <a:xfrm>
            <a:off x="7884996" y="3255627"/>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44" name="Google Shape;244;p16"/>
          <p:cNvSpPr/>
          <p:nvPr/>
        </p:nvSpPr>
        <p:spPr>
          <a:xfrm>
            <a:off x="8617590" y="3622027"/>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45" name="Google Shape;245;p16"/>
          <p:cNvSpPr/>
          <p:nvPr/>
        </p:nvSpPr>
        <p:spPr>
          <a:xfrm>
            <a:off x="8617591" y="5221749"/>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sp>
        <p:nvSpPr>
          <p:cNvPr id="246" name="Google Shape;246;p16"/>
          <p:cNvSpPr/>
          <p:nvPr/>
        </p:nvSpPr>
        <p:spPr>
          <a:xfrm>
            <a:off x="8617591" y="2022306"/>
            <a:ext cx="3220841" cy="1101280"/>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対策</a:t>
            </a:r>
            <a:endParaRPr b="0" i="0" sz="1400" u="none" cap="none" strike="noStrike">
              <a:solidFill>
                <a:srgbClr val="000000"/>
              </a:solidFill>
              <a:latin typeface="Arial"/>
              <a:ea typeface="Arial"/>
              <a:cs typeface="Arial"/>
              <a:sym typeface="Arial"/>
            </a:endParaRPr>
          </a:p>
        </p:txBody>
      </p:sp>
      <p:cxnSp>
        <p:nvCxnSpPr>
          <p:cNvPr id="247" name="Google Shape;247;p16"/>
          <p:cNvCxnSpPr>
            <a:stCxn id="233" idx="3"/>
            <a:endCxn id="244" idx="1"/>
          </p:cNvCxnSpPr>
          <p:nvPr/>
        </p:nvCxnSpPr>
        <p:spPr>
          <a:xfrm>
            <a:off x="7152402" y="3984083"/>
            <a:ext cx="1465200" cy="188700"/>
          </a:xfrm>
          <a:prstGeom prst="straightConnector1">
            <a:avLst/>
          </a:prstGeom>
          <a:noFill/>
          <a:ln cap="flat" cmpd="sng" w="12700">
            <a:solidFill>
              <a:schemeClr val="dk1"/>
            </a:solidFill>
            <a:prstDash val="solid"/>
            <a:miter lim="800000"/>
            <a:headEnd len="sm" w="sm" type="none"/>
            <a:tailEnd len="med" w="med" type="triangle"/>
          </a:ln>
        </p:spPr>
      </p:cxnSp>
      <p:cxnSp>
        <p:nvCxnSpPr>
          <p:cNvPr id="248" name="Google Shape;248;p16"/>
          <p:cNvCxnSpPr>
            <a:stCxn id="234" idx="3"/>
            <a:endCxn id="245" idx="1"/>
          </p:cNvCxnSpPr>
          <p:nvPr/>
        </p:nvCxnSpPr>
        <p:spPr>
          <a:xfrm>
            <a:off x="7152402" y="5606108"/>
            <a:ext cx="1465200" cy="166200"/>
          </a:xfrm>
          <a:prstGeom prst="straightConnector1">
            <a:avLst/>
          </a:prstGeom>
          <a:noFill/>
          <a:ln cap="flat" cmpd="sng" w="12700">
            <a:solidFill>
              <a:schemeClr val="dk1"/>
            </a:solidFill>
            <a:prstDash val="solid"/>
            <a:miter lim="800000"/>
            <a:headEnd len="sm" w="sm" type="none"/>
            <a:tailEnd len="med" w="med" type="triangle"/>
          </a:ln>
        </p:spPr>
      </p:cxnSp>
      <p:cxnSp>
        <p:nvCxnSpPr>
          <p:cNvPr id="249" name="Google Shape;249;p16"/>
          <p:cNvCxnSpPr>
            <a:stCxn id="232" idx="3"/>
            <a:endCxn id="246" idx="1"/>
          </p:cNvCxnSpPr>
          <p:nvPr/>
        </p:nvCxnSpPr>
        <p:spPr>
          <a:xfrm>
            <a:off x="7152402" y="2360218"/>
            <a:ext cx="1465200" cy="212700"/>
          </a:xfrm>
          <a:prstGeom prst="straightConnector1">
            <a:avLst/>
          </a:prstGeom>
          <a:noFill/>
          <a:ln cap="flat" cmpd="sng" w="12700">
            <a:solidFill>
              <a:schemeClr val="dk1"/>
            </a:solidFill>
            <a:prstDash val="solid"/>
            <a:miter lim="800000"/>
            <a:headEnd len="sm" w="sm" type="none"/>
            <a:tailEnd len="med" w="med" type="triangle"/>
          </a:ln>
        </p:spPr>
      </p:cxnSp>
      <p:sp>
        <p:nvSpPr>
          <p:cNvPr id="250" name="Google Shape;250;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251" name="Google Shape;251;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「はじめに」「概要」テンプレート</a:t>
            </a:r>
            <a:endParaRPr>
              <a:latin typeface="Arial"/>
              <a:ea typeface="Arial"/>
              <a:cs typeface="Arial"/>
              <a:sym typeface="Arial"/>
            </a:endParaRPr>
          </a:p>
        </p:txBody>
      </p:sp>
      <p:sp>
        <p:nvSpPr>
          <p:cNvPr id="257" name="Google Shape;257;p17"/>
          <p:cNvSpPr/>
          <p:nvPr/>
        </p:nvSpPr>
        <p:spPr>
          <a:xfrm>
            <a:off x="1060450" y="1858447"/>
            <a:ext cx="10071100" cy="1793597"/>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はじめに</a:t>
            </a:r>
            <a:endParaRPr b="0" i="0" sz="1800" u="none" cap="none" strike="noStrike">
              <a:solidFill>
                <a:schemeClr val="dk1"/>
              </a:solidFill>
              <a:latin typeface="Arial"/>
              <a:ea typeface="Arial"/>
              <a:cs typeface="Arial"/>
              <a:sym typeface="Arial"/>
            </a:endParaRPr>
          </a:p>
        </p:txBody>
      </p:sp>
      <p:sp>
        <p:nvSpPr>
          <p:cNvPr id="258" name="Google Shape;258;p17"/>
          <p:cNvSpPr/>
          <p:nvPr/>
        </p:nvSpPr>
        <p:spPr>
          <a:xfrm>
            <a:off x="1066800" y="3819803"/>
            <a:ext cx="10071100" cy="2504797"/>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概要</a:t>
            </a:r>
            <a:endParaRPr b="0" i="0" sz="1800" u="none" cap="none" strike="noStrike">
              <a:solidFill>
                <a:schemeClr val="dk1"/>
              </a:solidFill>
              <a:latin typeface="Arial"/>
              <a:ea typeface="Arial"/>
              <a:cs typeface="Arial"/>
              <a:sym typeface="Arial"/>
            </a:endParaRPr>
          </a:p>
        </p:txBody>
      </p:sp>
      <p:sp>
        <p:nvSpPr>
          <p:cNvPr id="259" name="Google Shape;25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260" name="Google Shape;26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
        <p:nvSpPr>
          <p:cNvPr id="261" name="Google Shape;261;p17"/>
          <p:cNvSpPr txBox="1"/>
          <p:nvPr/>
        </p:nvSpPr>
        <p:spPr>
          <a:xfrm>
            <a:off x="838200" y="1293749"/>
            <a:ext cx="4051109"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ja-JP" sz="1600" u="none" cap="none" strike="noStrike">
                <a:solidFill>
                  <a:srgbClr val="000000"/>
                </a:solidFill>
                <a:latin typeface="Arial"/>
                <a:ea typeface="Arial"/>
                <a:cs typeface="Arial"/>
                <a:sym typeface="Arial"/>
              </a:rPr>
              <a:t>アブストラクトにも以下の2点を記載してください。</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「参考文献」テンプレート</a:t>
            </a:r>
            <a:endParaRPr>
              <a:latin typeface="Arial"/>
              <a:ea typeface="Arial"/>
              <a:cs typeface="Arial"/>
              <a:sym typeface="Arial"/>
            </a:endParaRPr>
          </a:p>
        </p:txBody>
      </p:sp>
      <p:sp>
        <p:nvSpPr>
          <p:cNvPr id="267" name="Google Shape;267;p18"/>
          <p:cNvSpPr/>
          <p:nvPr/>
        </p:nvSpPr>
        <p:spPr>
          <a:xfrm>
            <a:off x="1066800" y="1690688"/>
            <a:ext cx="10071100" cy="4633913"/>
          </a:xfrm>
          <a:prstGeom prst="rect">
            <a:avLst/>
          </a:prstGeom>
          <a:solidFill>
            <a:schemeClr val="lt1"/>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ja-JP" sz="1800" u="none" cap="none" strike="noStrike">
                <a:solidFill>
                  <a:schemeClr val="dk1"/>
                </a:solidFill>
                <a:latin typeface="Arial"/>
                <a:ea typeface="Arial"/>
                <a:cs typeface="Arial"/>
                <a:sym typeface="Arial"/>
              </a:rPr>
              <a:t>参考文献</a:t>
            </a:r>
            <a:endParaRPr b="0" i="0" sz="1800" u="none" cap="none" strike="noStrike">
              <a:solidFill>
                <a:schemeClr val="dk1"/>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ja-JP" sz="1800" u="none" cap="none" strike="noStrike">
                <a:solidFill>
                  <a:schemeClr val="dk1"/>
                </a:solidFill>
                <a:latin typeface="Arial"/>
                <a:ea typeface="Arial"/>
                <a:cs typeface="Arial"/>
                <a:sym typeface="Arial"/>
              </a:rPr>
              <a:t>書籍の場合</a:t>
            </a:r>
            <a:br>
              <a:rPr b="0" i="0" lang="ja-JP" sz="1800" u="none" cap="none" strike="noStrike">
                <a:solidFill>
                  <a:schemeClr val="dk1"/>
                </a:solidFill>
                <a:latin typeface="Arial"/>
                <a:ea typeface="Arial"/>
                <a:cs typeface="Arial"/>
                <a:sym typeface="Arial"/>
              </a:rPr>
            </a:br>
            <a:r>
              <a:rPr b="0" i="0" lang="ja-JP" sz="1800" u="none" cap="none" strike="noStrike">
                <a:solidFill>
                  <a:schemeClr val="dk1"/>
                </a:solidFill>
                <a:latin typeface="Arial"/>
                <a:ea typeface="Arial"/>
                <a:cs typeface="Arial"/>
                <a:sym typeface="Arial"/>
              </a:rPr>
              <a:t>著者、書名、出版社、出版年</a:t>
            </a:r>
            <a:endParaRPr b="0" i="0" sz="1800" u="none" cap="none" strike="noStrike">
              <a:solidFill>
                <a:schemeClr val="dk1"/>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ja-JP" sz="1800" u="none" cap="none" strike="noStrike">
                <a:solidFill>
                  <a:schemeClr val="dk1"/>
                </a:solidFill>
                <a:latin typeface="Arial"/>
                <a:ea typeface="Arial"/>
                <a:cs typeface="Arial"/>
                <a:sym typeface="Arial"/>
              </a:rPr>
              <a:t>雑誌記事、論文の場合</a:t>
            </a:r>
            <a:br>
              <a:rPr b="0" i="0" lang="ja-JP" sz="1800" u="none" cap="none" strike="noStrike">
                <a:solidFill>
                  <a:schemeClr val="dk1"/>
                </a:solidFill>
                <a:latin typeface="Arial"/>
                <a:ea typeface="Arial"/>
                <a:cs typeface="Arial"/>
                <a:sym typeface="Arial"/>
              </a:rPr>
            </a:br>
            <a:r>
              <a:rPr b="0" i="0" lang="ja-JP" sz="1800" u="none" cap="none" strike="noStrike">
                <a:solidFill>
                  <a:schemeClr val="dk1"/>
                </a:solidFill>
                <a:latin typeface="Arial"/>
                <a:ea typeface="Arial"/>
                <a:cs typeface="Arial"/>
                <a:sym typeface="Arial"/>
              </a:rPr>
              <a:t>著者、論文名、掲載誌、出版年</a:t>
            </a:r>
            <a:endParaRPr b="0" i="0" sz="1800" u="none" cap="none" strike="noStrike">
              <a:solidFill>
                <a:schemeClr val="dk1"/>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800"/>
              <a:buFont typeface="Arial"/>
              <a:buChar char="•"/>
            </a:pPr>
            <a:r>
              <a:rPr b="0" i="0" lang="ja-JP" sz="1800" u="none" cap="none" strike="noStrike">
                <a:solidFill>
                  <a:schemeClr val="dk1"/>
                </a:solidFill>
                <a:latin typeface="Arial"/>
                <a:ea typeface="Arial"/>
                <a:cs typeface="Arial"/>
                <a:sym typeface="Arial"/>
              </a:rPr>
              <a:t>ブログの場合</a:t>
            </a:r>
            <a:br>
              <a:rPr b="0" i="0" lang="ja-JP" sz="1800" u="none" cap="none" strike="noStrike">
                <a:solidFill>
                  <a:schemeClr val="dk1"/>
                </a:solidFill>
                <a:latin typeface="Arial"/>
                <a:ea typeface="Arial"/>
                <a:cs typeface="Arial"/>
                <a:sym typeface="Arial"/>
              </a:rPr>
            </a:br>
            <a:r>
              <a:rPr b="0" i="0" lang="ja-JP" sz="1800" u="none" cap="none" strike="noStrike">
                <a:solidFill>
                  <a:schemeClr val="dk1"/>
                </a:solidFill>
                <a:latin typeface="Arial"/>
                <a:ea typeface="Arial"/>
                <a:cs typeface="Arial"/>
                <a:sym typeface="Arial"/>
              </a:rPr>
              <a:t>著者、ブログタイトル、URL、掲載日</a:t>
            </a:r>
            <a:endParaRPr b="0" i="0" sz="1400" u="none" cap="none" strike="noStrike">
              <a:solidFill>
                <a:srgbClr val="000000"/>
              </a:solidFill>
              <a:latin typeface="Arial"/>
              <a:ea typeface="Arial"/>
              <a:cs typeface="Arial"/>
              <a:sym typeface="Arial"/>
            </a:endParaRPr>
          </a:p>
        </p:txBody>
      </p:sp>
      <p:sp>
        <p:nvSpPr>
          <p:cNvPr id="268" name="Google Shape;26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269" name="Google Shape;26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ph type="title"/>
          </p:nvPr>
        </p:nvSpPr>
        <p:spPr>
          <a:xfrm>
            <a:off x="838200" y="2766218"/>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sz="4400">
                <a:solidFill>
                  <a:srgbClr val="000000"/>
                </a:solidFill>
                <a:latin typeface="Arial"/>
                <a:ea typeface="Arial"/>
                <a:cs typeface="Arial"/>
                <a:sym typeface="Arial"/>
              </a:rPr>
              <a:t>書く前に確認しておきましょう。</a:t>
            </a:r>
            <a:endParaRPr>
              <a:latin typeface="Arial"/>
              <a:ea typeface="Arial"/>
              <a:cs typeface="Arial"/>
              <a:sym typeface="Arial"/>
            </a:endParaRPr>
          </a:p>
        </p:txBody>
      </p:sp>
      <p:sp>
        <p:nvSpPr>
          <p:cNvPr id="96" name="Google Shape;96;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97" name="Google Shape;97;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sz="4400">
                <a:solidFill>
                  <a:srgbClr val="000000"/>
                </a:solidFill>
                <a:latin typeface="Arial"/>
                <a:ea typeface="Arial"/>
                <a:cs typeface="Arial"/>
                <a:sym typeface="Arial"/>
              </a:rPr>
              <a:t>査読の一般的な特徴</a:t>
            </a:r>
            <a:endParaRPr>
              <a:latin typeface="Arial"/>
              <a:ea typeface="Arial"/>
              <a:cs typeface="Arial"/>
              <a:sym typeface="Arial"/>
            </a:endParaRPr>
          </a:p>
        </p:txBody>
      </p:sp>
      <p:sp>
        <p:nvSpPr>
          <p:cNvPr id="103" name="Google Shape;103;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1000"/>
              </a:spcBef>
              <a:spcAft>
                <a:spcPts val="0"/>
              </a:spcAft>
              <a:buSzPts val="1800"/>
              <a:buChar char="•"/>
            </a:pPr>
            <a:r>
              <a:rPr lang="ja-JP" sz="2800">
                <a:solidFill>
                  <a:srgbClr val="000000"/>
                </a:solidFill>
                <a:latin typeface="Arial"/>
                <a:ea typeface="Arial"/>
                <a:cs typeface="Arial"/>
                <a:sym typeface="Arial"/>
              </a:rPr>
              <a:t>査読では、内容よりも以下の点が指摘されることが多い</a:t>
            </a:r>
            <a:r>
              <a:rPr lang="ja-JP">
                <a:solidFill>
                  <a:srgbClr val="000000"/>
                </a:solidFill>
                <a:latin typeface="Arial"/>
                <a:ea typeface="Arial"/>
                <a:cs typeface="Arial"/>
                <a:sym typeface="Arial"/>
              </a:rPr>
              <a:t>です。</a:t>
            </a:r>
            <a:endParaRPr sz="2800">
              <a:solidFill>
                <a:srgbClr val="000000"/>
              </a:solidFill>
              <a:latin typeface="Arial"/>
              <a:ea typeface="Arial"/>
              <a:cs typeface="Arial"/>
              <a:sym typeface="Arial"/>
            </a:endParaRPr>
          </a:p>
          <a:p>
            <a:pPr indent="-228600" lvl="1" marL="685800" rtl="0" algn="l">
              <a:lnSpc>
                <a:spcPct val="90000"/>
              </a:lnSpc>
              <a:spcBef>
                <a:spcPts val="1000"/>
              </a:spcBef>
              <a:spcAft>
                <a:spcPts val="0"/>
              </a:spcAft>
              <a:buSzPts val="1800"/>
              <a:buFont typeface="Arial"/>
              <a:buChar char="•"/>
            </a:pPr>
            <a:r>
              <a:rPr lang="ja-JP">
                <a:solidFill>
                  <a:srgbClr val="000000"/>
                </a:solidFill>
                <a:latin typeface="Arial"/>
                <a:ea typeface="Arial"/>
                <a:cs typeface="Arial"/>
                <a:sym typeface="Arial"/>
              </a:rPr>
              <a:t>背景が不明なままで問題が提示される</a:t>
            </a:r>
            <a:endParaRPr/>
          </a:p>
          <a:p>
            <a:pPr indent="-228600" lvl="1" marL="685800" rtl="0" algn="l">
              <a:lnSpc>
                <a:spcPct val="90000"/>
              </a:lnSpc>
              <a:spcBef>
                <a:spcPts val="1000"/>
              </a:spcBef>
              <a:spcAft>
                <a:spcPts val="0"/>
              </a:spcAft>
              <a:buSzPts val="1800"/>
              <a:buFont typeface="Arial"/>
              <a:buChar char="•"/>
            </a:pPr>
            <a:r>
              <a:rPr lang="ja-JP">
                <a:solidFill>
                  <a:srgbClr val="000000"/>
                </a:solidFill>
                <a:latin typeface="Arial"/>
                <a:ea typeface="Arial"/>
                <a:cs typeface="Arial"/>
                <a:sym typeface="Arial"/>
              </a:rPr>
              <a:t>概要と問題、対策の整合性が欠けている</a:t>
            </a:r>
            <a:endParaRPr/>
          </a:p>
          <a:p>
            <a:pPr indent="-228600" lvl="1" marL="685800" rtl="0" algn="l">
              <a:lnSpc>
                <a:spcPct val="90000"/>
              </a:lnSpc>
              <a:spcBef>
                <a:spcPts val="1000"/>
              </a:spcBef>
              <a:spcAft>
                <a:spcPts val="0"/>
              </a:spcAft>
              <a:buSzPts val="1800"/>
              <a:buFont typeface="Arial"/>
              <a:buChar char="•"/>
            </a:pPr>
            <a:r>
              <a:rPr lang="ja-JP">
                <a:solidFill>
                  <a:srgbClr val="000000"/>
                </a:solidFill>
                <a:latin typeface="Arial"/>
                <a:ea typeface="Arial"/>
                <a:cs typeface="Arial"/>
                <a:sym typeface="Arial"/>
              </a:rPr>
              <a:t>問題と課題が混同されている</a:t>
            </a:r>
            <a:endParaRPr/>
          </a:p>
          <a:p>
            <a:pPr indent="-228600" lvl="1" marL="685800" rtl="0" algn="l">
              <a:lnSpc>
                <a:spcPct val="90000"/>
              </a:lnSpc>
              <a:spcBef>
                <a:spcPts val="1000"/>
              </a:spcBef>
              <a:spcAft>
                <a:spcPts val="0"/>
              </a:spcAft>
              <a:buSzPts val="1800"/>
              <a:buFont typeface="Arial"/>
              <a:buChar char="•"/>
            </a:pPr>
            <a:r>
              <a:rPr lang="ja-JP">
                <a:solidFill>
                  <a:srgbClr val="000000"/>
                </a:solidFill>
                <a:latin typeface="Arial"/>
                <a:ea typeface="Arial"/>
                <a:cs typeface="Arial"/>
                <a:sym typeface="Arial"/>
              </a:rPr>
              <a:t>課題に対する対策の関係が不明瞭</a:t>
            </a:r>
            <a:endParaRPr/>
          </a:p>
          <a:p>
            <a:pPr indent="-228600" lvl="1" marL="685800" rtl="0" algn="l">
              <a:lnSpc>
                <a:spcPct val="90000"/>
              </a:lnSpc>
              <a:spcBef>
                <a:spcPts val="1000"/>
              </a:spcBef>
              <a:spcAft>
                <a:spcPts val="0"/>
              </a:spcAft>
              <a:buSzPts val="1800"/>
              <a:buFont typeface="Arial"/>
              <a:buChar char="•"/>
            </a:pPr>
            <a:r>
              <a:rPr lang="ja-JP">
                <a:solidFill>
                  <a:srgbClr val="000000"/>
                </a:solidFill>
                <a:latin typeface="Arial"/>
                <a:ea typeface="Arial"/>
                <a:cs typeface="Arial"/>
                <a:sym typeface="Arial"/>
              </a:rPr>
              <a:t>問題に対して課題が整理されず、対策と結論のみが述べられる</a:t>
            </a:r>
            <a:endParaRPr>
              <a:solidFill>
                <a:srgbClr val="000000"/>
              </a:solidFill>
              <a:latin typeface="Arial"/>
              <a:ea typeface="Arial"/>
              <a:cs typeface="Arial"/>
              <a:sym typeface="Arial"/>
            </a:endParaRPr>
          </a:p>
          <a:p>
            <a:pPr indent="-228600" lvl="1" marL="685800" rtl="0" algn="l">
              <a:lnSpc>
                <a:spcPct val="90000"/>
              </a:lnSpc>
              <a:spcBef>
                <a:spcPts val="1000"/>
              </a:spcBef>
              <a:spcAft>
                <a:spcPts val="0"/>
              </a:spcAft>
              <a:buSzPts val="1800"/>
              <a:buFont typeface="Arial"/>
              <a:buChar char="•"/>
            </a:pPr>
            <a:r>
              <a:rPr lang="ja-JP">
                <a:solidFill>
                  <a:srgbClr val="000000"/>
                </a:solidFill>
                <a:latin typeface="Arial"/>
                <a:ea typeface="Arial"/>
                <a:cs typeface="Arial"/>
                <a:sym typeface="Arial"/>
              </a:rPr>
              <a:t>論理の飛躍</a:t>
            </a:r>
            <a:endParaRPr/>
          </a:p>
          <a:p>
            <a:pPr indent="-228600" lvl="2" marL="1143000" rtl="0" algn="l">
              <a:lnSpc>
                <a:spcPct val="90000"/>
              </a:lnSpc>
              <a:spcBef>
                <a:spcPts val="1000"/>
              </a:spcBef>
              <a:spcAft>
                <a:spcPts val="0"/>
              </a:spcAft>
              <a:buSzPts val="1800"/>
              <a:buFont typeface="Arial"/>
              <a:buChar char="•"/>
            </a:pPr>
            <a:r>
              <a:rPr lang="ja-JP">
                <a:solidFill>
                  <a:srgbClr val="000000"/>
                </a:solidFill>
                <a:latin typeface="Arial"/>
                <a:ea typeface="Arial"/>
                <a:cs typeface="Arial"/>
                <a:sym typeface="Arial"/>
              </a:rPr>
              <a:t>問題、課題、対策のつながりがない論理の崩れ</a:t>
            </a:r>
            <a:endParaRPr>
              <a:latin typeface="Arial"/>
              <a:ea typeface="Arial"/>
              <a:cs typeface="Arial"/>
              <a:sym typeface="Arial"/>
            </a:endParaRPr>
          </a:p>
        </p:txBody>
      </p:sp>
      <p:sp>
        <p:nvSpPr>
          <p:cNvPr id="104" name="Google Shape;104;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05" name="Google Shape;105;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sz="4400">
                <a:solidFill>
                  <a:srgbClr val="000000"/>
                </a:solidFill>
                <a:latin typeface="Arial"/>
                <a:ea typeface="Arial"/>
                <a:cs typeface="Arial"/>
                <a:sym typeface="Arial"/>
              </a:rPr>
              <a:t>注意</a:t>
            </a:r>
            <a:r>
              <a:rPr lang="ja-JP">
                <a:solidFill>
                  <a:srgbClr val="000000"/>
                </a:solidFill>
                <a:latin typeface="Arial"/>
                <a:ea typeface="Arial"/>
                <a:cs typeface="Arial"/>
                <a:sym typeface="Arial"/>
              </a:rPr>
              <a:t>しましょう</a:t>
            </a:r>
            <a:endParaRPr>
              <a:latin typeface="Arial"/>
              <a:ea typeface="Arial"/>
              <a:cs typeface="Arial"/>
              <a:sym typeface="Arial"/>
            </a:endParaRPr>
          </a:p>
        </p:txBody>
      </p:sp>
      <p:sp>
        <p:nvSpPr>
          <p:cNvPr id="111" name="Google Shape;111;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主語をはっきりさせることが重要です。</a:t>
            </a:r>
            <a:endParaRPr/>
          </a:p>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基本的には能動態を選ぶことが望ましいです。</a:t>
            </a:r>
            <a:endParaRPr/>
          </a:p>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ですます調や体言止めは避けることが望ましいです。</a:t>
            </a:r>
            <a:endParaRPr/>
          </a:p>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話し言葉やあいまいな表現、主観的な表現は使用しないように心がけましょう。</a:t>
            </a:r>
            <a:endParaRPr/>
          </a:p>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一文を短く保つよう努めましょう。</a:t>
            </a:r>
            <a:endParaRPr/>
          </a:p>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難しい漢字や専門用語は無理に使わないようにしましょう。</a:t>
            </a:r>
            <a:endParaRPr/>
          </a:p>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論点を明確にするために、情報を詰め込みすぎないよう注意しましょう。</a:t>
            </a:r>
            <a:endParaRPr>
              <a:latin typeface="Arial"/>
              <a:ea typeface="Arial"/>
              <a:cs typeface="Arial"/>
              <a:sym typeface="Arial"/>
            </a:endParaRPr>
          </a:p>
        </p:txBody>
      </p:sp>
      <p:sp>
        <p:nvSpPr>
          <p:cNvPr id="112" name="Google Shape;112;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13" name="Google Shape;113;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5"/>
          <p:cNvSpPr txBox="1"/>
          <p:nvPr>
            <p:ph type="title"/>
          </p:nvPr>
        </p:nvSpPr>
        <p:spPr>
          <a:xfrm>
            <a:off x="838200" y="2766218"/>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手順（参考）</a:t>
            </a:r>
            <a:endParaRPr/>
          </a:p>
        </p:txBody>
      </p:sp>
      <p:sp>
        <p:nvSpPr>
          <p:cNvPr id="119" name="Google Shape;11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20" name="Google Shape;12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事例作成の手順①</a:t>
            </a:r>
            <a:endParaRPr>
              <a:latin typeface="Arial"/>
              <a:ea typeface="Arial"/>
              <a:cs typeface="Arial"/>
              <a:sym typeface="Arial"/>
            </a:endParaRPr>
          </a:p>
        </p:txBody>
      </p:sp>
      <p:sp>
        <p:nvSpPr>
          <p:cNvPr id="126" name="Google Shape;126;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1000"/>
              </a:spcBef>
              <a:spcAft>
                <a:spcPts val="0"/>
              </a:spcAft>
              <a:buSzPts val="1800"/>
              <a:buChar char="•"/>
            </a:pPr>
            <a:r>
              <a:rPr lang="ja-JP" sz="2800">
                <a:solidFill>
                  <a:srgbClr val="000000"/>
                </a:solidFill>
                <a:latin typeface="Arial"/>
                <a:ea typeface="Arial"/>
                <a:cs typeface="Arial"/>
                <a:sym typeface="Arial"/>
              </a:rPr>
              <a:t>まず、禁じ手を避けることが重要です。</a:t>
            </a:r>
            <a:endParaRPr/>
          </a:p>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一般的に、事例や論文は「概要」から始まることが多いため、「概要」から書き始めるのは控えた方が良いでしょう。</a:t>
            </a:r>
            <a:endParaRPr/>
          </a:p>
          <a:p>
            <a:pPr indent="-228600" lvl="0" marL="228600" rtl="0" algn="l">
              <a:lnSpc>
                <a:spcPct val="90000"/>
              </a:lnSpc>
              <a:spcBef>
                <a:spcPts val="1000"/>
              </a:spcBef>
              <a:spcAft>
                <a:spcPts val="0"/>
              </a:spcAft>
              <a:buSzPts val="1800"/>
              <a:buFont typeface="Arial"/>
              <a:buChar char="•"/>
            </a:pPr>
            <a:r>
              <a:rPr lang="ja-JP" sz="2800">
                <a:solidFill>
                  <a:srgbClr val="000000"/>
                </a:solidFill>
                <a:latin typeface="Arial"/>
                <a:ea typeface="Arial"/>
                <a:cs typeface="Arial"/>
                <a:sym typeface="Arial"/>
              </a:rPr>
              <a:t>「対策」から始めると書きやすいかもしれませんが、無理に結びつけることになりやすいので、できる限り避けるようにしましょう。</a:t>
            </a:r>
            <a:endParaRPr>
              <a:latin typeface="Arial"/>
              <a:ea typeface="Arial"/>
              <a:cs typeface="Arial"/>
              <a:sym typeface="Arial"/>
            </a:endParaRPr>
          </a:p>
        </p:txBody>
      </p:sp>
      <p:sp>
        <p:nvSpPr>
          <p:cNvPr id="127" name="Google Shape;12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28" name="Google Shape;12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事例作成の手順②</a:t>
            </a:r>
            <a:endParaRPr>
              <a:latin typeface="Arial"/>
              <a:ea typeface="Arial"/>
              <a:cs typeface="Arial"/>
              <a:sym typeface="Arial"/>
            </a:endParaRPr>
          </a:p>
        </p:txBody>
      </p:sp>
      <p:sp>
        <p:nvSpPr>
          <p:cNvPr id="134" name="Google Shape;134;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「問題（Issue）」を整理することから始め</a:t>
            </a:r>
            <a:r>
              <a:rPr lang="ja-JP">
                <a:solidFill>
                  <a:srgbClr val="000000"/>
                </a:solidFill>
                <a:latin typeface="Arial"/>
                <a:ea typeface="Arial"/>
                <a:cs typeface="Arial"/>
                <a:sym typeface="Arial"/>
              </a:rPr>
              <a:t>ましょう。</a:t>
            </a:r>
            <a:endParaRPr sz="2800">
              <a:solidFill>
                <a:srgbClr val="000000"/>
              </a:solidFill>
              <a:latin typeface="Arial"/>
              <a:ea typeface="Arial"/>
              <a:cs typeface="Arial"/>
              <a:sym typeface="Arial"/>
            </a:endParaRPr>
          </a:p>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「問題」とは、現状と「理想的な状態」との間にあるギャップやズレを指します。</a:t>
            </a:r>
            <a:endParaRPr/>
          </a:p>
          <a:p>
            <a:pPr indent="0" lvl="0" marL="0" rtl="0" algn="l">
              <a:lnSpc>
                <a:spcPct val="90000"/>
              </a:lnSpc>
              <a:spcBef>
                <a:spcPts val="1000"/>
              </a:spcBef>
              <a:spcAft>
                <a:spcPts val="0"/>
              </a:spcAft>
              <a:buSzPts val="1800"/>
              <a:buNone/>
            </a:pPr>
            <a:r>
              <a:rPr lang="ja-JP" sz="2800">
                <a:solidFill>
                  <a:srgbClr val="000000"/>
                </a:solidFill>
                <a:latin typeface="Arial"/>
                <a:ea typeface="Arial"/>
                <a:cs typeface="Arial"/>
                <a:sym typeface="Arial"/>
              </a:rPr>
              <a:t>「問題」という言葉は難しく感じられることが多いので、「何が不満だったのか？」を考えてみると良いです。</a:t>
            </a:r>
            <a:endParaRPr>
              <a:latin typeface="Arial"/>
              <a:ea typeface="Arial"/>
              <a:cs typeface="Arial"/>
              <a:sym typeface="Arial"/>
            </a:endParaRPr>
          </a:p>
        </p:txBody>
      </p:sp>
      <p:sp>
        <p:nvSpPr>
          <p:cNvPr id="135" name="Google Shape;135;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36" name="Google Shape;136;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事例作成の手順③</a:t>
            </a:r>
            <a:endParaRPr>
              <a:latin typeface="Arial"/>
              <a:ea typeface="Arial"/>
              <a:cs typeface="Arial"/>
              <a:sym typeface="Arial"/>
            </a:endParaRPr>
          </a:p>
        </p:txBody>
      </p:sp>
      <p:sp>
        <p:nvSpPr>
          <p:cNvPr id="142" name="Google Shape;142;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ja-JP">
                <a:latin typeface="Arial"/>
                <a:ea typeface="Arial"/>
                <a:cs typeface="Arial"/>
                <a:sym typeface="Arial"/>
              </a:rPr>
              <a:t>「課題（Task） 」を整理しましょう。</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ja-JP">
                <a:latin typeface="Arial"/>
                <a:ea typeface="Arial"/>
                <a:cs typeface="Arial"/>
                <a:sym typeface="Arial"/>
              </a:rPr>
              <a:t>「課題」は「問題」を解消するために解決すべきことになります。</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ja-JP">
                <a:latin typeface="Arial"/>
                <a:ea typeface="Arial"/>
                <a:cs typeface="Arial"/>
                <a:sym typeface="Arial"/>
              </a:rPr>
              <a:t>各「問題」に対して「課題」があります。</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ja-JP">
                <a:latin typeface="Arial"/>
                <a:ea typeface="Arial"/>
                <a:cs typeface="Arial"/>
                <a:sym typeface="Arial"/>
              </a:rPr>
              <a:t>別の「問題」でも同じ「課題」になっているかもしれませんが、まずは「問題」ひとつひとつに対しての「課題」を出しましょう。</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t/>
            </a:r>
            <a:endParaRPr>
              <a:latin typeface="Arial"/>
              <a:ea typeface="Arial"/>
              <a:cs typeface="Arial"/>
              <a:sym typeface="Arial"/>
            </a:endParaRPr>
          </a:p>
        </p:txBody>
      </p:sp>
      <p:sp>
        <p:nvSpPr>
          <p:cNvPr id="143" name="Google Shape;143;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44" name="Google Shape;144;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Arial"/>
              <a:buNone/>
            </a:pPr>
            <a:r>
              <a:rPr lang="ja-JP">
                <a:latin typeface="Arial"/>
                <a:ea typeface="Arial"/>
                <a:cs typeface="Arial"/>
                <a:sym typeface="Arial"/>
              </a:rPr>
              <a:t>事例作成の手順④</a:t>
            </a:r>
            <a:endParaRPr>
              <a:latin typeface="Arial"/>
              <a:ea typeface="Arial"/>
              <a:cs typeface="Arial"/>
              <a:sym typeface="Arial"/>
            </a:endParaRPr>
          </a:p>
        </p:txBody>
      </p:sp>
      <p:sp>
        <p:nvSpPr>
          <p:cNvPr id="150" name="Google Shape;150;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ja-JP">
                <a:latin typeface="Arial"/>
                <a:ea typeface="Arial"/>
                <a:cs typeface="Arial"/>
                <a:sym typeface="Arial"/>
              </a:rPr>
              <a:t>「対策（Solution）」を整理しましょう。</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ja-JP">
                <a:latin typeface="Arial"/>
                <a:ea typeface="Arial"/>
                <a:cs typeface="Arial"/>
                <a:sym typeface="Arial"/>
              </a:rPr>
              <a:t>「対策」は「課題」を克服するための具体的な方法です。</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rPr lang="ja-JP">
                <a:latin typeface="Arial"/>
                <a:ea typeface="Arial"/>
                <a:cs typeface="Arial"/>
                <a:sym typeface="Arial"/>
              </a:rPr>
              <a:t>「対策」も「課題」と同様に、「課題」ひとつひとつに対する「対策」を出しましょう。</a:t>
            </a:r>
            <a:endParaRPr>
              <a:latin typeface="Arial"/>
              <a:ea typeface="Arial"/>
              <a:cs typeface="Arial"/>
              <a:sym typeface="Arial"/>
            </a:endParaRPr>
          </a:p>
          <a:p>
            <a:pPr indent="0" lvl="0" marL="0" rtl="0" algn="l">
              <a:lnSpc>
                <a:spcPct val="90000"/>
              </a:lnSpc>
              <a:spcBef>
                <a:spcPts val="1000"/>
              </a:spcBef>
              <a:spcAft>
                <a:spcPts val="0"/>
              </a:spcAft>
              <a:buClr>
                <a:schemeClr val="dk1"/>
              </a:buClr>
              <a:buSzPts val="2800"/>
              <a:buNone/>
            </a:pPr>
            <a:r>
              <a:t/>
            </a:r>
            <a:endParaRPr>
              <a:latin typeface="Arial"/>
              <a:ea typeface="Arial"/>
              <a:cs typeface="Arial"/>
              <a:sym typeface="Arial"/>
            </a:endParaRPr>
          </a:p>
        </p:txBody>
      </p:sp>
      <p:sp>
        <p:nvSpPr>
          <p:cNvPr id="151" name="Google Shape;151;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ja-JP"/>
              <a:t>JaSST’25 Hokkaido</a:t>
            </a:r>
            <a:endParaRPr/>
          </a:p>
        </p:txBody>
      </p:sp>
      <p:sp>
        <p:nvSpPr>
          <p:cNvPr id="152" name="Google Shape;152;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ja-JP"/>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2021-12-18T10:19:32Z</dcterms:created>
</cp:coreProperties>
</file>